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8" r:id="rId2"/>
    <p:sldId id="257" r:id="rId3"/>
    <p:sldId id="256" r:id="rId4"/>
    <p:sldId id="262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5" r:id="rId13"/>
    <p:sldId id="276" r:id="rId14"/>
    <p:sldId id="277" r:id="rId15"/>
    <p:sldId id="278" r:id="rId16"/>
    <p:sldId id="280" r:id="rId17"/>
    <p:sldId id="281" r:id="rId18"/>
    <p:sldId id="290" r:id="rId19"/>
    <p:sldId id="296" r:id="rId20"/>
    <p:sldId id="292" r:id="rId21"/>
    <p:sldId id="293" r:id="rId22"/>
    <p:sldId id="294" r:id="rId23"/>
    <p:sldId id="295" r:id="rId24"/>
    <p:sldId id="291" r:id="rId25"/>
    <p:sldId id="283" r:id="rId26"/>
    <p:sldId id="284" r:id="rId27"/>
    <p:sldId id="285" r:id="rId28"/>
    <p:sldId id="286" r:id="rId29"/>
    <p:sldId id="287" r:id="rId30"/>
    <p:sldId id="289" r:id="rId31"/>
    <p:sldId id="27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17"/>
    <p:restoredTop sz="95897"/>
  </p:normalViewPr>
  <p:slideViewPr>
    <p:cSldViewPr snapToGrid="0">
      <p:cViewPr varScale="1">
        <p:scale>
          <a:sx n="107" d="100"/>
          <a:sy n="107" d="100"/>
        </p:scale>
        <p:origin x="2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24792-C2AA-4C4B-B534-78C1E8E8C9EC}" type="datetimeFigureOut">
              <a:rPr lang="en-MX" smtClean="0"/>
              <a:t>19/07/23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7069D-5BDE-734D-BFE1-1449534A1E9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0813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15C62-6157-734B-B745-8FCFF70C9E32}" type="slidenum">
              <a:rPr lang="en-MX" smtClean="0"/>
              <a:t>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732646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33d153d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33d153d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e63fd43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e63fd43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0e63fd43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0e63fd43c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0e63fd43c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0e63fd43c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e63fd43c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0e63fd43c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0e63fd43c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0e63fd43c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0e63fd43c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0e63fd43c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e63fd43ca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e63fd43ca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6919-AB9F-7841-B56A-A0A4C3A46A81}" type="datetimeFigureOut">
              <a:rPr lang="en-MX" smtClean="0"/>
              <a:t>19/07/23</a:t>
            </a:fld>
            <a:endParaRPr lang="en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D6603-2EC7-934B-8C43-1DC2FEA5AC35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9966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6919-AB9F-7841-B56A-A0A4C3A46A81}" type="datetimeFigureOut">
              <a:rPr lang="en-MX" smtClean="0"/>
              <a:t>19/07/23</a:t>
            </a:fld>
            <a:endParaRPr lang="en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D6603-2EC7-934B-8C43-1DC2FEA5AC35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95045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6919-AB9F-7841-B56A-A0A4C3A46A81}" type="datetimeFigureOut">
              <a:rPr lang="en-MX" smtClean="0"/>
              <a:t>19/07/23</a:t>
            </a:fld>
            <a:endParaRPr lang="en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D6603-2EC7-934B-8C43-1DC2FEA5AC35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35355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2414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6919-AB9F-7841-B56A-A0A4C3A46A81}" type="datetimeFigureOut">
              <a:rPr lang="en-MX" smtClean="0"/>
              <a:t>19/07/23</a:t>
            </a:fld>
            <a:endParaRPr lang="en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D6603-2EC7-934B-8C43-1DC2FEA5AC35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707803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6919-AB9F-7841-B56A-A0A4C3A46A81}" type="datetimeFigureOut">
              <a:rPr lang="en-MX" smtClean="0"/>
              <a:t>19/07/23</a:t>
            </a:fld>
            <a:endParaRPr lang="en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D6603-2EC7-934B-8C43-1DC2FEA5AC35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37039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6919-AB9F-7841-B56A-A0A4C3A46A81}" type="datetimeFigureOut">
              <a:rPr lang="en-MX" smtClean="0"/>
              <a:t>19/07/23</a:t>
            </a:fld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D6603-2EC7-934B-8C43-1DC2FEA5AC35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006414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6919-AB9F-7841-B56A-A0A4C3A46A81}" type="datetimeFigureOut">
              <a:rPr lang="en-MX" smtClean="0"/>
              <a:t>19/07/23</a:t>
            </a:fld>
            <a:endParaRPr lang="en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D6603-2EC7-934B-8C43-1DC2FEA5AC35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61748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6919-AB9F-7841-B56A-A0A4C3A46A81}" type="datetimeFigureOut">
              <a:rPr lang="en-MX" smtClean="0"/>
              <a:t>19/07/23</a:t>
            </a:fld>
            <a:endParaRPr lang="en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D6603-2EC7-934B-8C43-1DC2FEA5AC35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66008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6919-AB9F-7841-B56A-A0A4C3A46A81}" type="datetimeFigureOut">
              <a:rPr lang="en-MX" smtClean="0"/>
              <a:t>19/07/23</a:t>
            </a:fld>
            <a:endParaRPr lang="en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D6603-2EC7-934B-8C43-1DC2FEA5AC35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9237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6919-AB9F-7841-B56A-A0A4C3A46A81}" type="datetimeFigureOut">
              <a:rPr lang="en-MX" smtClean="0"/>
              <a:t>19/07/23</a:t>
            </a:fld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D6603-2EC7-934B-8C43-1DC2FEA5AC35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20409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6919-AB9F-7841-B56A-A0A4C3A46A81}" type="datetimeFigureOut">
              <a:rPr lang="en-MX" smtClean="0"/>
              <a:t>19/07/23</a:t>
            </a:fld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D6603-2EC7-934B-8C43-1DC2FEA5AC35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77099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E6919-AB9F-7841-B56A-A0A4C3A46A81}" type="datetimeFigureOut">
              <a:rPr lang="en-MX" smtClean="0"/>
              <a:t>19/07/23</a:t>
            </a:fld>
            <a:endParaRPr lang="en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D6603-2EC7-934B-8C43-1DC2FEA5AC35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06621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3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DE8F46-0C7F-855D-DF41-5D9F5B0578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630" y="4563895"/>
            <a:ext cx="5109005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kern="1200" dirty="0">
                <a:latin typeface="+mj-lt"/>
                <a:ea typeface="+mj-ea"/>
                <a:cs typeface="+mj-cs"/>
              </a:rPr>
              <a:t>Final Project</a:t>
            </a:r>
            <a:br>
              <a:rPr lang="en-US" sz="2800" kern="1200" dirty="0"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effectLst/>
                <a:latin typeface="+mj-lt"/>
                <a:ea typeface="+mj-ea"/>
                <a:cs typeface="+mj-cs"/>
              </a:rPr>
              <a:t>Working with Data Using  Python </a:t>
            </a:r>
            <a:br>
              <a:rPr lang="en-US" sz="2800" kern="1200" dirty="0">
                <a:latin typeface="+mj-lt"/>
                <a:ea typeface="+mj-ea"/>
                <a:cs typeface="+mj-cs"/>
              </a:rPr>
            </a:br>
            <a:br>
              <a:rPr lang="en-US" sz="2800" kern="1200" dirty="0">
                <a:latin typeface="+mj-lt"/>
                <a:ea typeface="+mj-ea"/>
                <a:cs typeface="+mj-cs"/>
              </a:rPr>
            </a:br>
            <a:endParaRPr lang="en-US" sz="28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Sphere of mesh and nodes">
            <a:extLst>
              <a:ext uri="{FF2B5EF4-FFF2-40B4-BE49-F238E27FC236}">
                <a16:creationId xmlns:a16="http://schemas.microsoft.com/office/drawing/2014/main" id="{28CBB433-3673-F17B-FD4B-5354E9755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55"/>
          <a:stretch/>
        </p:blipFill>
        <p:spPr>
          <a:xfrm>
            <a:off x="20" y="10"/>
            <a:ext cx="5997616" cy="4306823"/>
          </a:xfrm>
          <a:custGeom>
            <a:avLst/>
            <a:gdLst/>
            <a:ahLst/>
            <a:cxnLst/>
            <a:rect l="l" t="t" r="r" b="b"/>
            <a:pathLst>
              <a:path w="5997636" h="4306833">
                <a:moveTo>
                  <a:pt x="0" y="0"/>
                </a:moveTo>
                <a:lnTo>
                  <a:pt x="5997636" y="0"/>
                </a:lnTo>
                <a:lnTo>
                  <a:pt x="5997636" y="4302053"/>
                </a:lnTo>
                <a:lnTo>
                  <a:pt x="5313331" y="4306748"/>
                </a:lnTo>
                <a:cubicBezTo>
                  <a:pt x="3800480" y="4309129"/>
                  <a:pt x="2093145" y="4262282"/>
                  <a:pt x="400746" y="4118385"/>
                </a:cubicBezTo>
                <a:lnTo>
                  <a:pt x="0" y="4081409"/>
                </a:lnTo>
                <a:lnTo>
                  <a:pt x="0" y="2982070"/>
                </a:lnTo>
                <a:lnTo>
                  <a:pt x="0" y="2789945"/>
                </a:lnTo>
                <a:close/>
              </a:path>
            </a:pathLst>
          </a:custGeom>
        </p:spPr>
      </p:pic>
      <p:pic>
        <p:nvPicPr>
          <p:cNvPr id="1026" name="Picture 2" descr="Logo&#10;&#10;Description automatically generated">
            <a:extLst>
              <a:ext uri="{FF2B5EF4-FFF2-40B4-BE49-F238E27FC236}">
                <a16:creationId xmlns:a16="http://schemas.microsoft.com/office/drawing/2014/main" id="{09E94888-5E90-F8A4-178E-F0F478A54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91" r="1" b="14436"/>
          <a:stretch/>
        </p:blipFill>
        <p:spPr bwMode="auto">
          <a:xfrm>
            <a:off x="6176435" y="10"/>
            <a:ext cx="6015565" cy="4299555"/>
          </a:xfrm>
          <a:custGeom>
            <a:avLst/>
            <a:gdLst/>
            <a:ahLst/>
            <a:cxnLst/>
            <a:rect l="l" t="t" r="r" b="b"/>
            <a:pathLst>
              <a:path w="6015565" h="4299565">
                <a:moveTo>
                  <a:pt x="0" y="0"/>
                </a:moveTo>
                <a:lnTo>
                  <a:pt x="6015565" y="0"/>
                </a:lnTo>
                <a:lnTo>
                  <a:pt x="6015565" y="2789945"/>
                </a:lnTo>
                <a:lnTo>
                  <a:pt x="6015565" y="2982070"/>
                </a:lnTo>
                <a:lnTo>
                  <a:pt x="6015565" y="3957888"/>
                </a:lnTo>
                <a:lnTo>
                  <a:pt x="5937368" y="3966171"/>
                </a:lnTo>
                <a:cubicBezTo>
                  <a:pt x="3963073" y="4164120"/>
                  <a:pt x="2060717" y="4257123"/>
                  <a:pt x="577162" y="4289728"/>
                </a:cubicBezTo>
                <a:lnTo>
                  <a:pt x="0" y="429956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401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87726-DCF2-3C1F-965D-25BF65EEA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46" y="344082"/>
            <a:ext cx="3308130" cy="14842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Treating outliers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728CA08-5F88-6DA3-E848-2D2ABBD34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0996" y="1270851"/>
            <a:ext cx="6274296" cy="431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7C5136-6EA9-6E8C-8284-CE1267B691F4}"/>
              </a:ext>
            </a:extLst>
          </p:cNvPr>
          <p:cNvSpPr txBox="1"/>
          <p:nvPr/>
        </p:nvSpPr>
        <p:spPr>
          <a:xfrm>
            <a:off x="505456" y="2414588"/>
            <a:ext cx="3308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effectLst/>
              </a:rPr>
              <a:t>This graph shows the 'review/time per review/score’.</a:t>
            </a:r>
          </a:p>
          <a:p>
            <a:r>
              <a:rPr lang="en-US" i="1" dirty="0">
                <a:solidFill>
                  <a:schemeClr val="bg1"/>
                </a:solidFill>
              </a:rPr>
              <a:t>And the existence of outliers in ‘review/time’</a:t>
            </a:r>
            <a:r>
              <a:rPr lang="en-US" i="1" dirty="0">
                <a:solidFill>
                  <a:schemeClr val="bg1"/>
                </a:solidFill>
                <a:effectLst/>
              </a:rPr>
              <a:t> </a:t>
            </a:r>
            <a:endParaRPr lang="en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037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84B499-8226-5D28-AB0D-6A16EA976060}"/>
              </a:ext>
            </a:extLst>
          </p:cNvPr>
          <p:cNvSpPr txBox="1"/>
          <p:nvPr/>
        </p:nvSpPr>
        <p:spPr>
          <a:xfrm>
            <a:off x="684609" y="1781472"/>
            <a:ext cx="1082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</a:rPr>
              <a:t>#</a:t>
            </a:r>
            <a:r>
              <a:rPr lang="en-US" i="1" dirty="0"/>
              <a:t>After</a:t>
            </a:r>
            <a:r>
              <a:rPr lang="en-US" i="1" dirty="0">
                <a:effectLst/>
              </a:rPr>
              <a:t> checking the outliers in 'review/time’ there were  "-1” values.</a:t>
            </a:r>
            <a:endParaRPr lang="en-MX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EAAD26-12DB-5BBC-774A-9FD6548D8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68" y="2426642"/>
            <a:ext cx="10177463" cy="226189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47DD519-7757-A90F-99EA-40BC3B7B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Treating outliers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5769C1-42AD-67A8-7B71-D07B8C71432D}"/>
              </a:ext>
            </a:extLst>
          </p:cNvPr>
          <p:cNvSpPr/>
          <p:nvPr/>
        </p:nvSpPr>
        <p:spPr>
          <a:xfrm>
            <a:off x="4046935" y="2649797"/>
            <a:ext cx="539353" cy="20387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E36173-98EA-70C2-AD80-F6AB0F663555}"/>
              </a:ext>
            </a:extLst>
          </p:cNvPr>
          <p:cNvSpPr txBox="1"/>
          <p:nvPr/>
        </p:nvSpPr>
        <p:spPr>
          <a:xfrm>
            <a:off x="838200" y="4958834"/>
            <a:ext cx="2971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dirty="0"/>
              <a:t>#Those values were removed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EC028D-8200-F268-0825-25FFB16E05D5}"/>
              </a:ext>
            </a:extLst>
          </p:cNvPr>
          <p:cNvSpPr txBox="1"/>
          <p:nvPr/>
        </p:nvSpPr>
        <p:spPr>
          <a:xfrm>
            <a:off x="1266230" y="5413800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effectLst/>
              </a:rPr>
              <a:t>df</a:t>
            </a:r>
            <a:r>
              <a:rPr lang="en-US" b="1" dirty="0">
                <a:effectLst/>
              </a:rPr>
              <a:t>=</a:t>
            </a:r>
            <a:r>
              <a:rPr lang="en-US" dirty="0" err="1">
                <a:effectLst/>
              </a:rPr>
              <a:t>df</a:t>
            </a:r>
            <a:r>
              <a:rPr lang="en-US" dirty="0">
                <a:effectLst/>
              </a:rPr>
              <a:t>[</a:t>
            </a:r>
            <a:r>
              <a:rPr lang="en-US" dirty="0" err="1">
                <a:effectLst/>
              </a:rPr>
              <a:t>df</a:t>
            </a:r>
            <a:r>
              <a:rPr lang="en-US" dirty="0">
                <a:effectLst/>
              </a:rPr>
              <a:t>['review/time']</a:t>
            </a:r>
            <a:r>
              <a:rPr lang="en-US" dirty="0"/>
              <a:t> </a:t>
            </a:r>
            <a:r>
              <a:rPr lang="en-US" b="1" dirty="0">
                <a:effectLst/>
              </a:rPr>
              <a:t>!=</a:t>
            </a:r>
            <a:r>
              <a:rPr lang="en-US" dirty="0"/>
              <a:t> </a:t>
            </a:r>
            <a:r>
              <a:rPr lang="en-US" b="1" dirty="0">
                <a:effectLst/>
              </a:rPr>
              <a:t>-</a:t>
            </a:r>
            <a:r>
              <a:rPr lang="en-US" dirty="0">
                <a:effectLst/>
              </a:rPr>
              <a:t>1]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2131785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87726-DCF2-3C1F-965D-25BF65EEA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Treating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C5136-6EA9-6E8C-8284-CE1267B691F4}"/>
              </a:ext>
            </a:extLst>
          </p:cNvPr>
          <p:cNvSpPr txBox="1"/>
          <p:nvPr/>
        </p:nvSpPr>
        <p:spPr>
          <a:xfrm>
            <a:off x="648930" y="3067050"/>
            <a:ext cx="3505494" cy="119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effectLst/>
              </a:rPr>
              <a:t>This graph shows that there´s no more outliers in 'review/time’.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6F85AB-2063-26B0-5965-1DE0900EE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400174"/>
            <a:ext cx="6019331" cy="409765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830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785D-D8B4-635C-F5CF-8F602881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Treating outliers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7383D0-80AB-A4BF-3765-06819684C3E8}"/>
              </a:ext>
            </a:extLst>
          </p:cNvPr>
          <p:cNvSpPr txBox="1"/>
          <p:nvPr/>
        </p:nvSpPr>
        <p:spPr>
          <a:xfrm>
            <a:off x="838199" y="1298566"/>
            <a:ext cx="664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dirty="0"/>
              <a:t>In the variable </a:t>
            </a:r>
            <a:r>
              <a:rPr lang="en-US" i="1" dirty="0">
                <a:effectLst/>
              </a:rPr>
              <a:t>"</a:t>
            </a:r>
            <a:r>
              <a:rPr lang="en-US" i="1" dirty="0" err="1">
                <a:effectLst/>
              </a:rPr>
              <a:t>publishedDate</a:t>
            </a:r>
            <a:r>
              <a:rPr lang="en-US" i="1" dirty="0">
                <a:effectLst/>
              </a:rPr>
              <a:t>”, there were multiple abnormal values </a:t>
            </a:r>
            <a:endParaRPr lang="en-MX" dirty="0"/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B7C4098F-87DC-5B69-8E79-AE10C2C9E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3" y="1875354"/>
            <a:ext cx="7772400" cy="1296377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3B2F40E-4866-C9D8-F661-EC8C4B39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925" y="2831585"/>
            <a:ext cx="7772400" cy="1425428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4FC9AFC-E449-9535-E88B-30F917E30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277" y="3686270"/>
            <a:ext cx="7772400" cy="1425428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686DAA-2A73-8381-39AA-250079284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4629" y="5111697"/>
            <a:ext cx="7772400" cy="142542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2FE7532E-C40E-4538-0A3D-057A5433A018}"/>
              </a:ext>
            </a:extLst>
          </p:cNvPr>
          <p:cNvSpPr/>
          <p:nvPr/>
        </p:nvSpPr>
        <p:spPr>
          <a:xfrm>
            <a:off x="7152075" y="1976900"/>
            <a:ext cx="539353" cy="8546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B19BD94-F875-19ED-D8CB-357AB0FB0B22}"/>
              </a:ext>
            </a:extLst>
          </p:cNvPr>
          <p:cNvSpPr/>
          <p:nvPr/>
        </p:nvSpPr>
        <p:spPr>
          <a:xfrm>
            <a:off x="7666415" y="2973850"/>
            <a:ext cx="539353" cy="8546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E0D63E-09E1-2A4C-1BF9-7ACEAFC81CCB}"/>
              </a:ext>
            </a:extLst>
          </p:cNvPr>
          <p:cNvSpPr/>
          <p:nvPr/>
        </p:nvSpPr>
        <p:spPr>
          <a:xfrm>
            <a:off x="8148628" y="3916868"/>
            <a:ext cx="539353" cy="11948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CE5FAC7-25D8-6E86-6754-03AAC0586EC4}"/>
              </a:ext>
            </a:extLst>
          </p:cNvPr>
          <p:cNvSpPr/>
          <p:nvPr/>
        </p:nvSpPr>
        <p:spPr>
          <a:xfrm>
            <a:off x="9218990" y="5440677"/>
            <a:ext cx="539353" cy="10521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23" name="Explosion 1 22">
            <a:extLst>
              <a:ext uri="{FF2B5EF4-FFF2-40B4-BE49-F238E27FC236}">
                <a16:creationId xmlns:a16="http://schemas.microsoft.com/office/drawing/2014/main" id="{87B1532C-EA3D-96BA-63C5-130FE60F4114}"/>
              </a:ext>
            </a:extLst>
          </p:cNvPr>
          <p:cNvSpPr/>
          <p:nvPr/>
        </p:nvSpPr>
        <p:spPr>
          <a:xfrm>
            <a:off x="9124910" y="1838872"/>
            <a:ext cx="1578789" cy="818318"/>
          </a:xfrm>
          <a:prstGeom prst="irregularSeal1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i="1" dirty="0">
                <a:effectLst/>
              </a:rPr>
              <a:t>"199?"</a:t>
            </a:r>
            <a:endParaRPr lang="en-MX" dirty="0"/>
          </a:p>
        </p:txBody>
      </p:sp>
      <p:sp>
        <p:nvSpPr>
          <p:cNvPr id="24" name="Explosion 1 23">
            <a:extLst>
              <a:ext uri="{FF2B5EF4-FFF2-40B4-BE49-F238E27FC236}">
                <a16:creationId xmlns:a16="http://schemas.microsoft.com/office/drawing/2014/main" id="{AC57950F-E954-3C8E-15F9-8604DFED3895}"/>
              </a:ext>
            </a:extLst>
          </p:cNvPr>
          <p:cNvSpPr/>
          <p:nvPr/>
        </p:nvSpPr>
        <p:spPr>
          <a:xfrm>
            <a:off x="9758343" y="2832174"/>
            <a:ext cx="1428770" cy="818318"/>
          </a:xfrm>
          <a:prstGeom prst="irregularSeal1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i="1" dirty="0">
                <a:effectLst/>
              </a:rPr>
              <a:t>"101-"</a:t>
            </a:r>
            <a:endParaRPr lang="en-MX" dirty="0"/>
          </a:p>
        </p:txBody>
      </p:sp>
      <p:sp>
        <p:nvSpPr>
          <p:cNvPr id="25" name="Explosion 1 24">
            <a:extLst>
              <a:ext uri="{FF2B5EF4-FFF2-40B4-BE49-F238E27FC236}">
                <a16:creationId xmlns:a16="http://schemas.microsoft.com/office/drawing/2014/main" id="{9C44D329-F6F9-86F4-E5ED-18EE125347B4}"/>
              </a:ext>
            </a:extLst>
          </p:cNvPr>
          <p:cNvSpPr/>
          <p:nvPr/>
        </p:nvSpPr>
        <p:spPr>
          <a:xfrm>
            <a:off x="10356075" y="4007714"/>
            <a:ext cx="1578788" cy="818318"/>
          </a:xfrm>
          <a:prstGeom prst="irregularSeal1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i="1" dirty="0">
                <a:effectLst/>
              </a:rPr>
              <a:t>"2030"</a:t>
            </a:r>
            <a:endParaRPr lang="en-MX" dirty="0"/>
          </a:p>
        </p:txBody>
      </p:sp>
      <p:sp>
        <p:nvSpPr>
          <p:cNvPr id="26" name="Explosion 1 25">
            <a:extLst>
              <a:ext uri="{FF2B5EF4-FFF2-40B4-BE49-F238E27FC236}">
                <a16:creationId xmlns:a16="http://schemas.microsoft.com/office/drawing/2014/main" id="{E0E7BD58-4CF1-7BD9-61FE-7B5B950536D4}"/>
              </a:ext>
            </a:extLst>
          </p:cNvPr>
          <p:cNvSpPr/>
          <p:nvPr/>
        </p:nvSpPr>
        <p:spPr>
          <a:xfrm>
            <a:off x="10631081" y="5183254"/>
            <a:ext cx="1578788" cy="818318"/>
          </a:xfrm>
          <a:prstGeom prst="irregularSeal1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i="1" dirty="0">
                <a:effectLst/>
              </a:rPr>
              <a:t>"19??"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20454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99AB-0E38-B22D-AC70-C54EFD0A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/>
              <a:t>Treating outliers</a:t>
            </a:r>
            <a:endParaRPr lang="en-MX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C4FBC-689D-CF60-B771-600C0580210E}"/>
              </a:ext>
            </a:extLst>
          </p:cNvPr>
          <p:cNvSpPr txBox="1"/>
          <p:nvPr/>
        </p:nvSpPr>
        <p:spPr>
          <a:xfrm>
            <a:off x="1381125" y="2678172"/>
            <a:ext cx="626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MX"/>
              <a:t>Irregular values </a:t>
            </a:r>
            <a:r>
              <a:rPr lang="en-MX" i="1">
                <a:effectLst/>
              </a:rPr>
              <a:t>"19??", "199?","101-","2030"</a:t>
            </a:r>
            <a:r>
              <a:rPr lang="en-MX"/>
              <a:t> were removed </a:t>
            </a:r>
            <a:endParaRPr lang="en-MX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2D4A2-6BF9-9F0C-654A-70AA8C51A8D5}"/>
              </a:ext>
            </a:extLst>
          </p:cNvPr>
          <p:cNvSpPr txBox="1"/>
          <p:nvPr/>
        </p:nvSpPr>
        <p:spPr>
          <a:xfrm>
            <a:off x="838200" y="1537275"/>
            <a:ext cx="79509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i="1"/>
              <a:t>A</a:t>
            </a:r>
            <a:r>
              <a:rPr lang="en-US" i="1">
                <a:effectLst/>
              </a:rPr>
              <a:t> new column named 'publishedDate_year’ </a:t>
            </a:r>
            <a:r>
              <a:rPr lang="en-US" i="1"/>
              <a:t>was created </a:t>
            </a:r>
            <a:r>
              <a:rPr lang="en-US" i="1">
                <a:effectLst/>
              </a:rPr>
              <a:t>with only the year taken from 'publishedDate’.</a:t>
            </a:r>
            <a:r>
              <a:rPr lang="en-US"/>
              <a:t> </a:t>
            </a:r>
          </a:p>
          <a:p>
            <a:r>
              <a:rPr lang="en-US">
                <a:effectLst/>
              </a:rPr>
              <a:t>df['publishedDate_year']</a:t>
            </a:r>
            <a:r>
              <a:rPr lang="en-US" b="1">
                <a:effectLst/>
              </a:rPr>
              <a:t>=</a:t>
            </a:r>
            <a:r>
              <a:rPr lang="en-US">
                <a:effectLst/>
              </a:rPr>
              <a:t>df['publishedDate']</a:t>
            </a:r>
            <a:r>
              <a:rPr lang="en-US" b="1">
                <a:effectLst/>
              </a:rPr>
              <a:t>.</a:t>
            </a:r>
            <a:r>
              <a:rPr lang="en-US">
                <a:effectLst/>
              </a:rPr>
              <a:t>str[:4]</a:t>
            </a:r>
            <a:endParaRPr lang="en-MX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9C4A7-C6A2-A9DD-708F-6DFD756C59ED}"/>
              </a:ext>
            </a:extLst>
          </p:cNvPr>
          <p:cNvSpPr txBox="1"/>
          <p:nvPr/>
        </p:nvSpPr>
        <p:spPr>
          <a:xfrm>
            <a:off x="1902619" y="3157538"/>
            <a:ext cx="61007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0" i="0">
                <a:effectLst/>
                <a:latin typeface="var(--jp-code-font-family)"/>
              </a:rPr>
              <a:t>df</a:t>
            </a:r>
            <a:r>
              <a:rPr lang="en-US" b="1" i="0">
                <a:effectLst/>
                <a:latin typeface="var(--jp-code-font-family)"/>
              </a:rPr>
              <a:t>=</a:t>
            </a:r>
            <a:r>
              <a:rPr lang="en-US" b="0" i="0">
                <a:effectLst/>
                <a:latin typeface="var(--jp-code-font-family)"/>
              </a:rPr>
              <a:t>df[df['publishedDate_year'] </a:t>
            </a:r>
            <a:r>
              <a:rPr lang="en-US" b="1" i="0">
                <a:effectLst/>
                <a:latin typeface="var(--jp-code-font-family)"/>
              </a:rPr>
              <a:t>!=</a:t>
            </a:r>
            <a:r>
              <a:rPr lang="en-US" b="0" i="0">
                <a:effectLst/>
                <a:latin typeface="var(--jp-code-font-family)"/>
              </a:rPr>
              <a:t> '101-'] </a:t>
            </a:r>
          </a:p>
          <a:p>
            <a:pPr algn="r"/>
            <a:endParaRPr lang="en-US" b="0" i="0">
              <a:effectLst/>
              <a:latin typeface="var(--jp-cell-prompt-font-family)"/>
            </a:endParaRPr>
          </a:p>
          <a:p>
            <a:pPr algn="l" rtl="0"/>
            <a:r>
              <a:rPr lang="en-US" b="0" i="0">
                <a:effectLst/>
                <a:latin typeface="var(--jp-code-font-family)"/>
              </a:rPr>
              <a:t>df</a:t>
            </a:r>
            <a:r>
              <a:rPr lang="en-US" b="1" i="0">
                <a:effectLst/>
                <a:latin typeface="var(--jp-code-font-family)"/>
              </a:rPr>
              <a:t>=</a:t>
            </a:r>
            <a:r>
              <a:rPr lang="en-US" b="0" i="0">
                <a:effectLst/>
                <a:latin typeface="var(--jp-code-font-family)"/>
              </a:rPr>
              <a:t>df[df['publishedDate_year'] </a:t>
            </a:r>
            <a:r>
              <a:rPr lang="en-US" b="1" i="0">
                <a:effectLst/>
                <a:latin typeface="var(--jp-code-font-family)"/>
              </a:rPr>
              <a:t>!=</a:t>
            </a:r>
            <a:r>
              <a:rPr lang="en-US" b="0" i="0">
                <a:effectLst/>
                <a:latin typeface="var(--jp-code-font-family)"/>
              </a:rPr>
              <a:t> '2030’] </a:t>
            </a:r>
          </a:p>
          <a:p>
            <a:pPr algn="l" rtl="0"/>
            <a:endParaRPr lang="en-US" b="0" i="0">
              <a:effectLst/>
              <a:latin typeface="var(--jp-code-font-family)"/>
            </a:endParaRPr>
          </a:p>
          <a:p>
            <a:pPr algn="l" rtl="0"/>
            <a:r>
              <a:rPr lang="en-US" b="0" i="0">
                <a:effectLst/>
                <a:latin typeface="var(--jp-code-font-family)"/>
              </a:rPr>
              <a:t>df</a:t>
            </a:r>
            <a:r>
              <a:rPr lang="en-US" b="1" i="0">
                <a:effectLst/>
                <a:latin typeface="var(--jp-code-font-family)"/>
              </a:rPr>
              <a:t>=</a:t>
            </a:r>
            <a:r>
              <a:rPr lang="en-US" b="0" i="0">
                <a:effectLst/>
                <a:latin typeface="var(--jp-code-font-family)"/>
              </a:rPr>
              <a:t>df[df['publishedDate_year'] </a:t>
            </a:r>
            <a:r>
              <a:rPr lang="en-US" b="1" i="0">
                <a:effectLst/>
                <a:latin typeface="var(--jp-code-font-family)"/>
              </a:rPr>
              <a:t>!=</a:t>
            </a:r>
            <a:r>
              <a:rPr lang="en-US" b="0" i="0">
                <a:effectLst/>
                <a:latin typeface="var(--jp-code-font-family)"/>
              </a:rPr>
              <a:t> '199?’] </a:t>
            </a:r>
          </a:p>
          <a:p>
            <a:pPr algn="l" rtl="0"/>
            <a:endParaRPr lang="en-US" b="0" i="0">
              <a:effectLst/>
              <a:latin typeface="var(--jp-code-font-family)"/>
            </a:endParaRPr>
          </a:p>
          <a:p>
            <a:pPr algn="l" rtl="0"/>
            <a:r>
              <a:rPr lang="en-US" b="0" i="0">
                <a:effectLst/>
                <a:latin typeface="var(--jp-code-font-family)"/>
              </a:rPr>
              <a:t>df</a:t>
            </a:r>
            <a:r>
              <a:rPr lang="en-US" b="1" i="0">
                <a:effectLst/>
                <a:latin typeface="var(--jp-code-font-family)"/>
              </a:rPr>
              <a:t>=</a:t>
            </a:r>
            <a:r>
              <a:rPr lang="en-US" b="0" i="0">
                <a:effectLst/>
                <a:latin typeface="var(--jp-code-font-family)"/>
              </a:rPr>
              <a:t>df[df['publishedDate_year'] </a:t>
            </a:r>
            <a:r>
              <a:rPr lang="en-US" b="1" i="0">
                <a:effectLst/>
                <a:latin typeface="var(--jp-code-font-family)"/>
              </a:rPr>
              <a:t>!=</a:t>
            </a:r>
            <a:r>
              <a:rPr lang="en-US" b="0" i="0">
                <a:effectLst/>
                <a:latin typeface="var(--jp-code-font-family)"/>
              </a:rPr>
              <a:t> '19??']</a:t>
            </a:r>
            <a:endParaRPr lang="en-US" b="0" i="0" dirty="0">
              <a:effectLst/>
              <a:latin typeface="var(--jp-code-font-family)"/>
            </a:endParaRPr>
          </a:p>
        </p:txBody>
      </p:sp>
    </p:spTree>
    <p:extLst>
      <p:ext uri="{BB962C8B-B14F-4D97-AF65-F5344CB8AC3E}">
        <p14:creationId xmlns:p14="http://schemas.microsoft.com/office/powerpoint/2010/main" val="4239922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1CF82-A5F5-1356-0D80-9100DAC81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Generate initial analytical visualizations to understand the reviews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 descr="Footer">
            <a:extLst>
              <a:ext uri="{FF2B5EF4-FFF2-40B4-BE49-F238E27FC236}">
                <a16:creationId xmlns:a16="http://schemas.microsoft.com/office/drawing/2014/main" id="{8669BCDE-41B1-86C4-FCE2-2EE286AC7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93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2" name="Rectangle 9255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0A52C-7FDC-C1F2-2896-A7AAFE3EDD86}"/>
              </a:ext>
            </a:extLst>
          </p:cNvPr>
          <p:cNvSpPr txBox="1"/>
          <p:nvPr/>
        </p:nvSpPr>
        <p:spPr>
          <a:xfrm>
            <a:off x="795142" y="479990"/>
            <a:ext cx="36054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85750"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700" b="1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Visualize </a:t>
            </a:r>
            <a:r>
              <a:rPr lang="en-US" sz="17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en-US" sz="1700" b="1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words that are often included in 'review/text' using a word cloud.</a:t>
            </a: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700" b="0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1700" b="0" i="0" kern="1200" dirty="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cxnSp>
        <p:nvCxnSpPr>
          <p:cNvPr id="9263" name="Straight Connector 9257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85571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79C65FC-6661-DFBF-916F-EBAAFBDD4E64}"/>
              </a:ext>
            </a:extLst>
          </p:cNvPr>
          <p:cNvSpPr txBox="1"/>
          <p:nvPr/>
        </p:nvSpPr>
        <p:spPr>
          <a:xfrm>
            <a:off x="4878783" y="411881"/>
            <a:ext cx="6512265" cy="1461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1">
                <a:solidFill>
                  <a:schemeClr val="bg1"/>
                </a:solidFill>
                <a:effectLst/>
              </a:rPr>
              <a:t>#(10000 samples)</a:t>
            </a:r>
            <a:r>
              <a:rPr lang="en-US" b="0" i="0">
                <a:solidFill>
                  <a:schemeClr val="bg1"/>
                </a:solidFill>
                <a:effectLst/>
              </a:rPr>
              <a:t> df_rating_sample10000</a:t>
            </a:r>
            <a:r>
              <a:rPr lang="en-US" b="1" i="0">
                <a:solidFill>
                  <a:schemeClr val="bg1"/>
                </a:solidFill>
                <a:effectLst/>
              </a:rPr>
              <a:t>=</a:t>
            </a:r>
            <a:r>
              <a:rPr lang="en-US" b="0" i="0">
                <a:solidFill>
                  <a:schemeClr val="bg1"/>
                </a:solidFill>
                <a:effectLst/>
              </a:rPr>
              <a:t>df</a:t>
            </a:r>
            <a:r>
              <a:rPr lang="en-US" b="1" i="0">
                <a:solidFill>
                  <a:schemeClr val="bg1"/>
                </a:solidFill>
                <a:effectLst/>
              </a:rPr>
              <a:t>.</a:t>
            </a:r>
            <a:r>
              <a:rPr lang="en-US" b="0" i="0">
                <a:solidFill>
                  <a:schemeClr val="bg1"/>
                </a:solidFill>
                <a:effectLst/>
              </a:rPr>
              <a:t>sample(n</a:t>
            </a:r>
            <a:r>
              <a:rPr lang="en-US" b="1" i="0">
                <a:solidFill>
                  <a:schemeClr val="bg1"/>
                </a:solidFill>
                <a:effectLst/>
              </a:rPr>
              <a:t>=</a:t>
            </a:r>
            <a:r>
              <a:rPr lang="en-US" b="0" i="0">
                <a:solidFill>
                  <a:schemeClr val="bg1"/>
                </a:solidFill>
                <a:effectLst/>
              </a:rPr>
              <a:t>10000)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1">
                <a:solidFill>
                  <a:schemeClr val="bg1"/>
                </a:solidFill>
                <a:effectLst/>
              </a:rPr>
              <a:t>#Create stopword list</a:t>
            </a:r>
            <a:r>
              <a:rPr lang="en-US" b="0" i="0">
                <a:solidFill>
                  <a:schemeClr val="bg1"/>
                </a:solidFill>
                <a:effectLst/>
              </a:rPr>
              <a:t> stops</a:t>
            </a:r>
            <a:r>
              <a:rPr lang="en-US" b="1" i="0">
                <a:solidFill>
                  <a:schemeClr val="bg1"/>
                </a:solidFill>
                <a:effectLst/>
              </a:rPr>
              <a:t>=</a:t>
            </a:r>
            <a:r>
              <a:rPr lang="en-US" b="0" i="0">
                <a:solidFill>
                  <a:schemeClr val="bg1"/>
                </a:solidFill>
                <a:effectLst/>
              </a:rPr>
              <a:t> set(STOPWORDS)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>
              <a:solidFill>
                <a:schemeClr val="bg1"/>
              </a:solidFill>
              <a:effectLst/>
            </a:endParaRPr>
          </a:p>
        </p:txBody>
      </p:sp>
      <p:pic>
        <p:nvPicPr>
          <p:cNvPr id="9218" name="Picture 2" descr="Text&#10;&#10;Description automatically generated">
            <a:extLst>
              <a:ext uri="{FF2B5EF4-FFF2-40B4-BE49-F238E27FC236}">
                <a16:creationId xmlns:a16="http://schemas.microsoft.com/office/drawing/2014/main" id="{C9E0DB5A-610D-C3BD-F793-D4988ADD5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9109" y="2638926"/>
            <a:ext cx="8107977" cy="360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502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88DD73F-C1F9-59C7-C548-D7960F890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5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1BC30-1FC3-E803-D3B8-8B7C1668ED04}"/>
              </a:ext>
            </a:extLst>
          </p:cNvPr>
          <p:cNvSpPr txBox="1"/>
          <p:nvPr/>
        </p:nvSpPr>
        <p:spPr>
          <a:xfrm>
            <a:off x="1028700" y="190501"/>
            <a:ext cx="2886075" cy="24860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Display of the amount of data per review score.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CC48B4-8731-7E8A-B543-47FE3F40E960}"/>
              </a:ext>
            </a:extLst>
          </p:cNvPr>
          <p:cNvSpPr txBox="1"/>
          <p:nvPr/>
        </p:nvSpPr>
        <p:spPr>
          <a:xfrm>
            <a:off x="294741" y="-476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JP" dirty="0"/>
              <a:t>e6</a:t>
            </a:r>
          </a:p>
        </p:txBody>
      </p:sp>
    </p:spTree>
    <p:extLst>
      <p:ext uri="{BB962C8B-B14F-4D97-AF65-F5344CB8AC3E}">
        <p14:creationId xmlns:p14="http://schemas.microsoft.com/office/powerpoint/2010/main" val="1673236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0F18309-177A-2EE8-B4C3-8CBF9DAA9C26}"/>
              </a:ext>
            </a:extLst>
          </p:cNvPr>
          <p:cNvSpPr txBox="1"/>
          <p:nvPr/>
        </p:nvSpPr>
        <p:spPr>
          <a:xfrm>
            <a:off x="1109980" y="4277356"/>
            <a:ext cx="9966960" cy="923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900" b="1" i="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 #Amount of data per publication year.</a:t>
            </a:r>
          </a:p>
        </p:txBody>
      </p:sp>
      <p:pic>
        <p:nvPicPr>
          <p:cNvPr id="3" name="Picture 2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E159732E-8108-F506-7825-4BDF3D941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6B6FFC-B4F3-E710-5B3E-5023BF693427}"/>
              </a:ext>
            </a:extLst>
          </p:cNvPr>
          <p:cNvSpPr txBox="1"/>
          <p:nvPr/>
        </p:nvSpPr>
        <p:spPr>
          <a:xfrm>
            <a:off x="3475051" y="5270602"/>
            <a:ext cx="523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dirty="0">
                <a:solidFill>
                  <a:schemeClr val="bg1"/>
                </a:solidFill>
              </a:rPr>
              <a:t>Most of the publication were between 2000 and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FD438A-06BF-B687-2A01-50B262504A4A}"/>
              </a:ext>
            </a:extLst>
          </p:cNvPr>
          <p:cNvSpPr txBox="1"/>
          <p:nvPr/>
        </p:nvSpPr>
        <p:spPr>
          <a:xfrm>
            <a:off x="5669630" y="395426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Year</a:t>
            </a:r>
            <a:endParaRPr lang="en-JP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856A9-C9AC-6CFA-0388-B5FDB9A381D7}"/>
              </a:ext>
            </a:extLst>
          </p:cNvPr>
          <p:cNvSpPr txBox="1"/>
          <p:nvPr/>
        </p:nvSpPr>
        <p:spPr>
          <a:xfrm rot="16200000">
            <a:off x="-216983" y="1869707"/>
            <a:ext cx="7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Count</a:t>
            </a:r>
            <a:endParaRPr lang="en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859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Rectangle 1082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5" name="Rectangle 1084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87" name="Freeform: Shape 1086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4D204-7009-68A6-61B7-4D324E747DC0}"/>
              </a:ext>
            </a:extLst>
          </p:cNvPr>
          <p:cNvSpPr txBox="1"/>
          <p:nvPr/>
        </p:nvSpPr>
        <p:spPr>
          <a:xfrm>
            <a:off x="1116701" y="2452526"/>
            <a:ext cx="4248318" cy="19529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Correlation analysis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i="1" dirty="0">
                <a:solidFill>
                  <a:schemeClr val="bg1"/>
                </a:solidFill>
                <a:effectLst/>
              </a:rPr>
              <a:t>between 'review/score' and 'price', 'review/time' and 'text length'.</a:t>
            </a:r>
            <a:endParaRPr lang="en-US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9" name="Isosceles Triangle 1088">
            <a:extLst>
              <a:ext uri="{FF2B5EF4-FFF2-40B4-BE49-F238E27FC236}">
                <a16:creationId xmlns:a16="http://schemas.microsoft.com/office/drawing/2014/main" id="{CB64814D-A361-44E1-8D97-B83E41C8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0" y="-2"/>
            <a:ext cx="1248189" cy="1248189"/>
          </a:xfrm>
          <a:prstGeom prst="triangle">
            <a:avLst>
              <a:gd name="adj" fmla="val 10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852A6879-032A-4946-9CCA-44D38BED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296832" y="246646"/>
            <a:ext cx="577231" cy="57723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3" name="Rectangle 1092">
            <a:extLst>
              <a:ext uri="{FF2B5EF4-FFF2-40B4-BE49-F238E27FC236}">
                <a16:creationId xmlns:a16="http://schemas.microsoft.com/office/drawing/2014/main" id="{56AB08D7-F0FB-4965-B730-8B874214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93049" y="367194"/>
            <a:ext cx="999162" cy="9991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5" name="Rectangle 1094">
            <a:extLst>
              <a:ext uri="{FF2B5EF4-FFF2-40B4-BE49-F238E27FC236}">
                <a16:creationId xmlns:a16="http://schemas.microsoft.com/office/drawing/2014/main" id="{148D9297-49FA-43ED-AC6B-E2F153B3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9187" y="946949"/>
            <a:ext cx="352820" cy="3528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Freeform: Shape 1096">
            <a:extLst>
              <a:ext uri="{FF2B5EF4-FFF2-40B4-BE49-F238E27FC236}">
                <a16:creationId xmlns:a16="http://schemas.microsoft.com/office/drawing/2014/main" id="{77C2D141-F73C-4BF3-B3DF-D3BA74B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7826" y="1350438"/>
            <a:ext cx="4160520" cy="4157124"/>
          </a:xfrm>
          <a:custGeom>
            <a:avLst/>
            <a:gdLst>
              <a:gd name="connsiteX0" fmla="*/ 2080261 w 4160520"/>
              <a:gd name="connsiteY0" fmla="*/ 0 h 4157124"/>
              <a:gd name="connsiteX1" fmla="*/ 4160520 w 4160520"/>
              <a:gd name="connsiteY1" fmla="*/ 2078563 h 4157124"/>
              <a:gd name="connsiteX2" fmla="*/ 2080261 w 4160520"/>
              <a:gd name="connsiteY2" fmla="*/ 4157124 h 4157124"/>
              <a:gd name="connsiteX3" fmla="*/ 0 w 4160520"/>
              <a:gd name="connsiteY3" fmla="*/ 2078563 h 4157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0520" h="4157124">
                <a:moveTo>
                  <a:pt x="2080261" y="0"/>
                </a:moveTo>
                <a:lnTo>
                  <a:pt x="4160520" y="2078563"/>
                </a:lnTo>
                <a:lnTo>
                  <a:pt x="2080261" y="4157124"/>
                </a:lnTo>
                <a:lnTo>
                  <a:pt x="0" y="20785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9" name="Freeform: Shape 1098">
            <a:extLst>
              <a:ext uri="{FF2B5EF4-FFF2-40B4-BE49-F238E27FC236}">
                <a16:creationId xmlns:a16="http://schemas.microsoft.com/office/drawing/2014/main" id="{DB456AC5-2DFE-4E00-B0CE-30AAA2A3D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7566" y="1"/>
            <a:ext cx="3997403" cy="3295805"/>
          </a:xfrm>
          <a:custGeom>
            <a:avLst/>
            <a:gdLst>
              <a:gd name="connsiteX0" fmla="*/ 1352836 w 4160520"/>
              <a:gd name="connsiteY0" fmla="*/ 0 h 3430293"/>
              <a:gd name="connsiteX1" fmla="*/ 2807685 w 4160520"/>
              <a:gd name="connsiteY1" fmla="*/ 0 h 3430293"/>
              <a:gd name="connsiteX2" fmla="*/ 4160520 w 4160520"/>
              <a:gd name="connsiteY2" fmla="*/ 1351732 h 3430293"/>
              <a:gd name="connsiteX3" fmla="*/ 2080261 w 4160520"/>
              <a:gd name="connsiteY3" fmla="*/ 3430293 h 3430293"/>
              <a:gd name="connsiteX4" fmla="*/ 0 w 4160520"/>
              <a:gd name="connsiteY4" fmla="*/ 1351732 h 343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0520" h="3430293">
                <a:moveTo>
                  <a:pt x="1352836" y="0"/>
                </a:moveTo>
                <a:lnTo>
                  <a:pt x="2807685" y="0"/>
                </a:lnTo>
                <a:lnTo>
                  <a:pt x="4160520" y="1351732"/>
                </a:lnTo>
                <a:lnTo>
                  <a:pt x="2080261" y="3430293"/>
                </a:lnTo>
                <a:lnTo>
                  <a:pt x="0" y="13517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5E5A15F3-EA28-FFAB-7355-70911547B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764" y="481797"/>
            <a:ext cx="2137289" cy="1667086"/>
          </a:xfrm>
          <a:prstGeom prst="rect">
            <a:avLst/>
          </a:prstGeom>
        </p:spPr>
      </p:pic>
      <p:sp>
        <p:nvSpPr>
          <p:cNvPr id="1101" name="Isosceles Triangle 1100">
            <a:extLst>
              <a:ext uri="{FF2B5EF4-FFF2-40B4-BE49-F238E27FC236}">
                <a16:creationId xmlns:a16="http://schemas.microsoft.com/office/drawing/2014/main" id="{D3EB41F8-8868-4FC3-8553-94FEE5A8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972" y="6102888"/>
            <a:ext cx="1510228" cy="755112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3" name="Freeform: Shape 1102">
            <a:extLst>
              <a:ext uri="{FF2B5EF4-FFF2-40B4-BE49-F238E27FC236}">
                <a16:creationId xmlns:a16="http://schemas.microsoft.com/office/drawing/2014/main" id="{39671820-9967-4806-B0A7-4944C2A4A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47566" y="3562194"/>
            <a:ext cx="3997403" cy="3295805"/>
          </a:xfrm>
          <a:custGeom>
            <a:avLst/>
            <a:gdLst>
              <a:gd name="connsiteX0" fmla="*/ 1352836 w 4160520"/>
              <a:gd name="connsiteY0" fmla="*/ 0 h 3430293"/>
              <a:gd name="connsiteX1" fmla="*/ 2807685 w 4160520"/>
              <a:gd name="connsiteY1" fmla="*/ 0 h 3430293"/>
              <a:gd name="connsiteX2" fmla="*/ 4160520 w 4160520"/>
              <a:gd name="connsiteY2" fmla="*/ 1351732 h 3430293"/>
              <a:gd name="connsiteX3" fmla="*/ 2080261 w 4160520"/>
              <a:gd name="connsiteY3" fmla="*/ 3430293 h 3430293"/>
              <a:gd name="connsiteX4" fmla="*/ 0 w 4160520"/>
              <a:gd name="connsiteY4" fmla="*/ 1351732 h 343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0520" h="3430293">
                <a:moveTo>
                  <a:pt x="1352836" y="0"/>
                </a:moveTo>
                <a:lnTo>
                  <a:pt x="2807685" y="0"/>
                </a:lnTo>
                <a:lnTo>
                  <a:pt x="4160520" y="1351732"/>
                </a:lnTo>
                <a:lnTo>
                  <a:pt x="2080261" y="3430293"/>
                </a:lnTo>
                <a:lnTo>
                  <a:pt x="0" y="13517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8305444-192D-9C6B-2488-97DA73CC7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347" y="2930415"/>
            <a:ext cx="2524866" cy="1003634"/>
          </a:xfrm>
          <a:prstGeom prst="rect">
            <a:avLst/>
          </a:prstGeom>
        </p:spPr>
      </p:pic>
      <p:pic>
        <p:nvPicPr>
          <p:cNvPr id="1028" name="Picture 4" descr="Chart&#10;&#10;Description automatically generated">
            <a:extLst>
              <a:ext uri="{FF2B5EF4-FFF2-40B4-BE49-F238E27FC236}">
                <a16:creationId xmlns:a16="http://schemas.microsoft.com/office/drawing/2014/main" id="{073B166D-7358-8C16-2E10-68E90B5F3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0452" y="4740295"/>
            <a:ext cx="2139914" cy="166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1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85" name="Google Shape;61;p14"/>
          <p:cNvSpPr txBox="1">
            <a:spLocks noGrp="1"/>
          </p:cNvSpPr>
          <p:nvPr>
            <p:ph type="body" idx="1"/>
          </p:nvPr>
        </p:nvSpPr>
        <p:spPr>
          <a:xfrm>
            <a:off x="838200" y="2057400"/>
            <a:ext cx="10515600" cy="387176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80985" indent="-228600" algn="just">
              <a:spcBef>
                <a:spcPts val="1600"/>
              </a:spcBef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sym typeface="Times New Roman"/>
              </a:rPr>
              <a:t>The aim of this project is to undertake sentiment analysis using Python on a dataset of 142.8 million reviews for 212404 unique books on Amazon between 1996 and 2014.</a:t>
            </a:r>
          </a:p>
          <a:p>
            <a:pPr marL="380985" indent="-228600" algn="just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sym typeface="Times New Roman"/>
              </a:rPr>
              <a:t>It involves analyzing two data files, one for book reviews and one for book details, with various features such as book title, price, review rating, and full review text.</a:t>
            </a:r>
          </a:p>
          <a:p>
            <a:pPr marL="380985" indent="-228600" algn="just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sym typeface="Times New Roman"/>
              </a:rPr>
              <a:t>Task one requires a brief explanation of text mining, text classification, text clustering, and sentiment analysis.</a:t>
            </a:r>
          </a:p>
          <a:p>
            <a:pPr marL="380985" indent="-228600" algn="just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sym typeface="Times New Roman"/>
              </a:rPr>
              <a:t>The second task involves data cleansing, classification, and word clouds to generate analytical visualizations. It includes classifying reviews into positive and negative sentiment categories and generating corresponding word clouds.</a:t>
            </a:r>
          </a:p>
          <a:p>
            <a:pPr marL="380985" indent="-228600" algn="just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sym typeface="Times New Roman"/>
              </a:rPr>
              <a:t>The third task involves building both a simple and multinomial logistic regression models to predict the sentiment category and rating of a book based on its text-based review.</a:t>
            </a:r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99AB-0E38-B22D-AC70-C54EFD0A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Classifying reviews</a:t>
            </a:r>
            <a:endParaRPr lang="en-MX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2D4A2-6BF9-9F0C-654A-70AA8C51A8D5}"/>
              </a:ext>
            </a:extLst>
          </p:cNvPr>
          <p:cNvSpPr txBox="1"/>
          <p:nvPr/>
        </p:nvSpPr>
        <p:spPr>
          <a:xfrm>
            <a:off x="838200" y="1537275"/>
            <a:ext cx="10648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# In this study, a 'review/score' score higher than 3 was defined as a positive review, and a score of less or equal than 3 was defined as a negative review.</a:t>
            </a:r>
            <a:endParaRPr lang="en-MX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9C4A7-C6A2-A9DD-708F-6DFD756C59ED}"/>
              </a:ext>
            </a:extLst>
          </p:cNvPr>
          <p:cNvSpPr txBox="1"/>
          <p:nvPr/>
        </p:nvSpPr>
        <p:spPr>
          <a:xfrm>
            <a:off x="696000" y="3171090"/>
            <a:ext cx="739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CA" b="0" i="0" dirty="0" err="1">
                <a:effectLst/>
                <a:latin typeface="var(--jp-code-font-family)"/>
              </a:rPr>
              <a:t>df</a:t>
            </a:r>
            <a:r>
              <a:rPr lang="en-CA" b="0" i="0" dirty="0">
                <a:effectLst/>
                <a:latin typeface="var(--jp-code-font-family)"/>
              </a:rPr>
              <a:t>['sentiment'] = ['positive' if x &gt; 3 else 'negative' for x in </a:t>
            </a:r>
            <a:r>
              <a:rPr lang="en-CA" b="0" i="0" dirty="0" err="1">
                <a:effectLst/>
                <a:latin typeface="var(--jp-code-font-family)"/>
              </a:rPr>
              <a:t>df</a:t>
            </a:r>
            <a:r>
              <a:rPr lang="en-CA" b="0" i="0" dirty="0">
                <a:effectLst/>
                <a:latin typeface="var(--jp-code-font-family)"/>
              </a:rPr>
              <a:t>['review/score']]</a:t>
            </a:r>
            <a:endParaRPr lang="en-US" b="0" i="0" dirty="0">
              <a:effectLst/>
              <a:latin typeface="var(--jp-code-font-family)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26AF14D-295A-A460-BD06-650C2EA8E05D}"/>
              </a:ext>
            </a:extLst>
          </p:cNvPr>
          <p:cNvGrpSpPr/>
          <p:nvPr/>
        </p:nvGrpSpPr>
        <p:grpSpPr>
          <a:xfrm>
            <a:off x="696000" y="4285124"/>
            <a:ext cx="10800000" cy="1752896"/>
            <a:chOff x="696000" y="4186519"/>
            <a:chExt cx="10800000" cy="1752896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0B95BC3A-706D-54EC-F527-8F6D6ABB1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000" y="4188401"/>
              <a:ext cx="10800000" cy="1751014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B57E0CA-D707-8F81-9499-6E53CD872B34}"/>
                </a:ext>
              </a:extLst>
            </p:cNvPr>
            <p:cNvSpPr/>
            <p:nvPr/>
          </p:nvSpPr>
          <p:spPr>
            <a:xfrm>
              <a:off x="2061882" y="4186519"/>
              <a:ext cx="654424" cy="1751014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B6840397-F845-56FD-0D1D-93B5CD2C1DE3}"/>
                </a:ext>
              </a:extLst>
            </p:cNvPr>
            <p:cNvSpPr/>
            <p:nvPr/>
          </p:nvSpPr>
          <p:spPr>
            <a:xfrm>
              <a:off x="10919011" y="4186519"/>
              <a:ext cx="568023" cy="1751014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14" name="Conector: curvado 13">
            <a:extLst>
              <a:ext uri="{FF2B5EF4-FFF2-40B4-BE49-F238E27FC236}">
                <a16:creationId xmlns:a16="http://schemas.microsoft.com/office/drawing/2014/main" id="{E71C1897-8674-E09C-8FCB-81C2E9CAB77E}"/>
              </a:ext>
            </a:extLst>
          </p:cNvPr>
          <p:cNvCxnSpPr>
            <a:stCxn id="5" idx="0"/>
            <a:endCxn id="11" idx="0"/>
          </p:cNvCxnSpPr>
          <p:nvPr/>
        </p:nvCxnSpPr>
        <p:spPr>
          <a:xfrm rot="5400000" flipH="1" flipV="1">
            <a:off x="6796058" y="-121840"/>
            <a:ext cx="12700" cy="8813929"/>
          </a:xfrm>
          <a:prstGeom prst="curvedConnector3">
            <a:avLst>
              <a:gd name="adj1" fmla="val 3847055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536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99AB-0E38-B22D-AC70-C54EFD0A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Positive and negative word clouds</a:t>
            </a:r>
            <a:endParaRPr lang="en-MX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2D4A2-6BF9-9F0C-654A-70AA8C51A8D5}"/>
              </a:ext>
            </a:extLst>
          </p:cNvPr>
          <p:cNvSpPr txBox="1"/>
          <p:nvPr/>
        </p:nvSpPr>
        <p:spPr>
          <a:xfrm>
            <a:off x="838200" y="1537275"/>
            <a:ext cx="914848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1.	Since there are about 2 million data, we randomly selected 10,000 each of 'Positive' and 'Negative’.</a:t>
            </a:r>
          </a:p>
          <a:p>
            <a:r>
              <a:rPr lang="es-CO" dirty="0"/>
              <a:t>df_Psample10000=</a:t>
            </a:r>
            <a:r>
              <a:rPr lang="es-CO" dirty="0" err="1"/>
              <a:t>df</a:t>
            </a:r>
            <a:r>
              <a:rPr lang="es-CO" dirty="0"/>
              <a:t>[</a:t>
            </a:r>
            <a:r>
              <a:rPr lang="es-CO" dirty="0" err="1"/>
              <a:t>df</a:t>
            </a:r>
            <a:r>
              <a:rPr lang="es-CO" dirty="0"/>
              <a:t>['</a:t>
            </a:r>
            <a:r>
              <a:rPr lang="es-CO" dirty="0" err="1"/>
              <a:t>sentiment</a:t>
            </a:r>
            <a:r>
              <a:rPr lang="es-CO" dirty="0"/>
              <a:t>']=='positive'].</a:t>
            </a:r>
            <a:r>
              <a:rPr lang="es-CO" dirty="0" err="1"/>
              <a:t>sample</a:t>
            </a:r>
            <a:r>
              <a:rPr lang="es-CO" dirty="0"/>
              <a:t>(n=10000)</a:t>
            </a:r>
          </a:p>
          <a:p>
            <a:r>
              <a:rPr lang="es-CO" dirty="0"/>
              <a:t>df_Nsample10000=</a:t>
            </a:r>
            <a:r>
              <a:rPr lang="es-CO" dirty="0" err="1"/>
              <a:t>df</a:t>
            </a:r>
            <a:r>
              <a:rPr lang="es-CO" dirty="0"/>
              <a:t>[</a:t>
            </a:r>
            <a:r>
              <a:rPr lang="es-CO" dirty="0" err="1"/>
              <a:t>df</a:t>
            </a:r>
            <a:r>
              <a:rPr lang="es-CO" dirty="0"/>
              <a:t>['</a:t>
            </a:r>
            <a:r>
              <a:rPr lang="es-CO" dirty="0" err="1"/>
              <a:t>sentiment</a:t>
            </a:r>
            <a:r>
              <a:rPr lang="es-CO" dirty="0"/>
              <a:t>']=='negative'].</a:t>
            </a:r>
            <a:r>
              <a:rPr lang="es-CO" dirty="0" err="1"/>
              <a:t>sample</a:t>
            </a:r>
            <a:r>
              <a:rPr lang="es-CO" dirty="0"/>
              <a:t>(n=10000)</a:t>
            </a:r>
          </a:p>
          <a:p>
            <a:endParaRPr lang="en-CA" dirty="0"/>
          </a:p>
          <a:p>
            <a:r>
              <a:rPr lang="en-CA" dirty="0"/>
              <a:t>2.	We created a </a:t>
            </a:r>
            <a:r>
              <a:rPr lang="en-CA" dirty="0" err="1"/>
              <a:t>stopword</a:t>
            </a:r>
            <a:r>
              <a:rPr lang="en-CA" dirty="0"/>
              <a:t> list to remove the words that don’t add meaning to a review</a:t>
            </a:r>
          </a:p>
          <a:p>
            <a:r>
              <a:rPr lang="en-CA" dirty="0"/>
              <a:t>stops= set(STOPWORDS)</a:t>
            </a:r>
          </a:p>
          <a:p>
            <a:r>
              <a:rPr lang="en-CA" dirty="0" err="1"/>
              <a:t>stops.update</a:t>
            </a:r>
            <a:r>
              <a:rPr lang="en-CA" dirty="0"/>
              <a:t>(["book", "read","one","story","time","quot","</a:t>
            </a:r>
            <a:r>
              <a:rPr lang="en-CA" dirty="0" err="1"/>
              <a:t>character","books","make</a:t>
            </a:r>
            <a:r>
              <a:rPr lang="en-CA" dirty="0"/>
              <a:t>"])</a:t>
            </a:r>
          </a:p>
          <a:p>
            <a:endParaRPr lang="en-CA" dirty="0"/>
          </a:p>
          <a:p>
            <a:r>
              <a:rPr lang="en-CA" dirty="0"/>
              <a:t>3.	Creating the Word Clouds</a:t>
            </a:r>
          </a:p>
          <a:p>
            <a:r>
              <a:rPr lang="en-CA" dirty="0" err="1"/>
              <a:t>textt_p</a:t>
            </a:r>
            <a:r>
              <a:rPr lang="en-CA" dirty="0"/>
              <a:t> = " ".join(x for x in df_Psample10000["review/text"])</a:t>
            </a:r>
          </a:p>
          <a:p>
            <a:r>
              <a:rPr lang="en-CA" dirty="0" err="1"/>
              <a:t>wordcloud</a:t>
            </a:r>
            <a:r>
              <a:rPr lang="en-CA" dirty="0"/>
              <a:t> = </a:t>
            </a:r>
            <a:r>
              <a:rPr lang="en-CA" dirty="0" err="1"/>
              <a:t>WordCloud</a:t>
            </a:r>
            <a:r>
              <a:rPr lang="en-CA" dirty="0"/>
              <a:t>(</a:t>
            </a:r>
            <a:r>
              <a:rPr lang="en-CA" dirty="0" err="1"/>
              <a:t>stopwords</a:t>
            </a:r>
            <a:r>
              <a:rPr lang="en-CA" dirty="0"/>
              <a:t>=stops).generate(</a:t>
            </a:r>
            <a:r>
              <a:rPr lang="en-CA" dirty="0" err="1"/>
              <a:t>textt_p</a:t>
            </a:r>
            <a:r>
              <a:rPr lang="en-CA" dirty="0"/>
              <a:t>)</a:t>
            </a:r>
          </a:p>
          <a:p>
            <a:r>
              <a:rPr lang="en-CA" dirty="0" err="1"/>
              <a:t>wordcloud.to_file</a:t>
            </a:r>
            <a:r>
              <a:rPr lang="en-CA" dirty="0"/>
              <a:t>("review_p.png")</a:t>
            </a:r>
          </a:p>
          <a:p>
            <a:endParaRPr lang="en-CA" dirty="0"/>
          </a:p>
          <a:p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42880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99AB-0E38-B22D-AC70-C54EFD0A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362" y="400984"/>
            <a:ext cx="5114365" cy="1325563"/>
          </a:xfrm>
        </p:spPr>
        <p:txBody>
          <a:bodyPr/>
          <a:lstStyle/>
          <a:p>
            <a:pPr algn="ctr"/>
            <a:r>
              <a:rPr lang="en-CA" dirty="0"/>
              <a:t>Positive Word Cloud</a:t>
            </a:r>
            <a:endParaRPr lang="en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82559C-6DED-4EB7-965E-FB957A1D8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47" y="2838170"/>
            <a:ext cx="5400000" cy="2400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33720EB-C2F0-830C-7A8C-357852915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53" y="2838170"/>
            <a:ext cx="5400000" cy="2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E988571-EAE6-0A11-59E8-748DCB8036A8}"/>
              </a:ext>
            </a:extLst>
          </p:cNvPr>
          <p:cNvSpPr txBox="1"/>
          <p:nvPr/>
        </p:nvSpPr>
        <p:spPr>
          <a:xfrm>
            <a:off x="1454470" y="2321859"/>
            <a:ext cx="3446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Based on the text of the review</a:t>
            </a:r>
            <a:endParaRPr lang="es-CO" sz="2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F62DC68-A4A0-F1D0-1339-F16B42EF84BE}"/>
              </a:ext>
            </a:extLst>
          </p:cNvPr>
          <p:cNvSpPr txBox="1"/>
          <p:nvPr/>
        </p:nvSpPr>
        <p:spPr>
          <a:xfrm>
            <a:off x="6921918" y="2321859"/>
            <a:ext cx="4184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Based on the summary of the review</a:t>
            </a:r>
            <a:endParaRPr lang="es-CO" sz="2000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3B917E6-7EBE-7543-979B-44E64220AC27}"/>
              </a:ext>
            </a:extLst>
          </p:cNvPr>
          <p:cNvCxnSpPr>
            <a:cxnSpLocks/>
          </p:cNvCxnSpPr>
          <p:nvPr/>
        </p:nvCxnSpPr>
        <p:spPr>
          <a:xfrm>
            <a:off x="6096000" y="1989735"/>
            <a:ext cx="0" cy="409687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429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99AB-0E38-B22D-AC70-C54EFD0A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362" y="400984"/>
            <a:ext cx="5114365" cy="1325563"/>
          </a:xfrm>
        </p:spPr>
        <p:txBody>
          <a:bodyPr/>
          <a:lstStyle/>
          <a:p>
            <a:pPr algn="ctr"/>
            <a:r>
              <a:rPr lang="en-CA" dirty="0"/>
              <a:t>Negative Word Cloud</a:t>
            </a:r>
            <a:endParaRPr lang="en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E988571-EAE6-0A11-59E8-748DCB8036A8}"/>
              </a:ext>
            </a:extLst>
          </p:cNvPr>
          <p:cNvSpPr txBox="1"/>
          <p:nvPr/>
        </p:nvSpPr>
        <p:spPr>
          <a:xfrm>
            <a:off x="1454470" y="2321859"/>
            <a:ext cx="3446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Based on the text of the review</a:t>
            </a:r>
            <a:endParaRPr lang="es-CO" sz="2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F62DC68-A4A0-F1D0-1339-F16B42EF84BE}"/>
              </a:ext>
            </a:extLst>
          </p:cNvPr>
          <p:cNvSpPr txBox="1"/>
          <p:nvPr/>
        </p:nvSpPr>
        <p:spPr>
          <a:xfrm>
            <a:off x="6921918" y="2321859"/>
            <a:ext cx="4184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Based on the summary of the review</a:t>
            </a:r>
            <a:endParaRPr lang="es-CO" sz="2000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3B917E6-7EBE-7543-979B-44E64220AC27}"/>
              </a:ext>
            </a:extLst>
          </p:cNvPr>
          <p:cNvCxnSpPr>
            <a:cxnSpLocks/>
          </p:cNvCxnSpPr>
          <p:nvPr/>
        </p:nvCxnSpPr>
        <p:spPr>
          <a:xfrm>
            <a:off x="6096000" y="1989735"/>
            <a:ext cx="0" cy="409687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2980EA70-2DFA-4BA7-1C16-9A5E0B35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52" y="3048000"/>
            <a:ext cx="5400000" cy="240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8CFB873-9B1B-D1AA-6B4C-8793D5EFB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49" y="3048000"/>
            <a:ext cx="5400000" cy="2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94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AAF10-438E-819C-29B5-FAD372F83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288" y="321732"/>
            <a:ext cx="9276178" cy="42407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C2883A-A46C-4284-9FA2-5AC0504E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Head with Gears">
            <a:extLst>
              <a:ext uri="{FF2B5EF4-FFF2-40B4-BE49-F238E27FC236}">
                <a16:creationId xmlns:a16="http://schemas.microsoft.com/office/drawing/2014/main" id="{2CA1C65F-C05B-E26D-6A48-73B0D5CF3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465195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8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Prediction</a:t>
            </a:r>
          </a:p>
        </p:txBody>
      </p:sp>
      <p:sp>
        <p:nvSpPr>
          <p:cNvPr id="11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Google Shape;110;p23"/>
          <p:cNvSpPr txBox="1">
            <a:spLocks noGrp="1"/>
          </p:cNvSpPr>
          <p:nvPr>
            <p:ph type="body" idx="1"/>
          </p:nvPr>
        </p:nvSpPr>
        <p:spPr>
          <a:xfrm>
            <a:off x="669036" y="1843659"/>
            <a:ext cx="10515600" cy="189223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indent="-2286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3.1 Build a simple logistic regression model to predict the sentiment category based on a text-based review.</a:t>
            </a:r>
          </a:p>
        </p:txBody>
      </p:sp>
      <p:sp>
        <p:nvSpPr>
          <p:cNvPr id="111" name="Google Shape;111;p23"/>
          <p:cNvSpPr txBox="1"/>
          <p:nvPr/>
        </p:nvSpPr>
        <p:spPr>
          <a:xfrm>
            <a:off x="3978708" y="2272172"/>
            <a:ext cx="5508192" cy="4395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1600" b="1" i="1" u="sng" dirty="0"/>
              <a:t>#Execution of required modules</a:t>
            </a:r>
            <a:endParaRPr lang="en-MX" sz="1600" b="1" u="sng" dirty="0"/>
          </a:p>
          <a:p>
            <a:pPr>
              <a:spcAft>
                <a:spcPts val="600"/>
              </a:spcAft>
            </a:pPr>
            <a:r>
              <a:rPr lang="en-CA" sz="1600" b="1" dirty="0"/>
              <a:t>import</a:t>
            </a:r>
            <a:r>
              <a:rPr lang="en-CA" sz="1600" dirty="0"/>
              <a:t> string</a:t>
            </a:r>
            <a:endParaRPr lang="en-MX" sz="1600" dirty="0"/>
          </a:p>
          <a:p>
            <a:pPr>
              <a:spcAft>
                <a:spcPts val="600"/>
              </a:spcAft>
            </a:pPr>
            <a:r>
              <a:rPr lang="en-CA" sz="1600" b="1" dirty="0"/>
              <a:t>import</a:t>
            </a:r>
            <a:r>
              <a:rPr lang="en-CA" sz="1600" dirty="0"/>
              <a:t> re </a:t>
            </a:r>
            <a:r>
              <a:rPr lang="en-CA" sz="1600" b="1" dirty="0"/>
              <a:t>as</a:t>
            </a:r>
            <a:r>
              <a:rPr lang="en-CA" sz="1600" dirty="0"/>
              <a:t> re</a:t>
            </a:r>
            <a:endParaRPr lang="en-MX" sz="1600" dirty="0"/>
          </a:p>
          <a:p>
            <a:pPr>
              <a:spcAft>
                <a:spcPts val="600"/>
              </a:spcAft>
            </a:pPr>
            <a:r>
              <a:rPr lang="en-CA" sz="1600" b="1" dirty="0"/>
              <a:t>import</a:t>
            </a:r>
            <a:r>
              <a:rPr lang="en-CA" sz="1600" dirty="0"/>
              <a:t> random </a:t>
            </a:r>
            <a:r>
              <a:rPr lang="en-CA" sz="1600" b="1" dirty="0"/>
              <a:t>as</a:t>
            </a:r>
            <a:r>
              <a:rPr lang="en-CA" sz="1600" dirty="0"/>
              <a:t> ran</a:t>
            </a:r>
            <a:endParaRPr lang="en-MX" sz="1600" dirty="0"/>
          </a:p>
          <a:p>
            <a:pPr>
              <a:spcAft>
                <a:spcPts val="600"/>
              </a:spcAft>
            </a:pPr>
            <a:r>
              <a:rPr lang="en-CA" sz="1600" b="1" dirty="0"/>
              <a:t>import</a:t>
            </a:r>
            <a:r>
              <a:rPr lang="en-CA" sz="1600" dirty="0"/>
              <a:t> </a:t>
            </a:r>
            <a:r>
              <a:rPr lang="en-CA" sz="1600" dirty="0" err="1"/>
              <a:t>plotly</a:t>
            </a:r>
            <a:endParaRPr lang="en-MX" sz="1600" dirty="0"/>
          </a:p>
          <a:p>
            <a:pPr>
              <a:spcAft>
                <a:spcPts val="600"/>
              </a:spcAft>
            </a:pPr>
            <a:r>
              <a:rPr lang="en-CA" sz="1600" b="1" dirty="0"/>
              <a:t>import</a:t>
            </a:r>
            <a:r>
              <a:rPr lang="en-CA" sz="1600" dirty="0"/>
              <a:t> matplotlib</a:t>
            </a:r>
            <a:endParaRPr lang="en-MX" sz="1600" dirty="0"/>
          </a:p>
          <a:p>
            <a:pPr>
              <a:spcAft>
                <a:spcPts val="600"/>
              </a:spcAft>
            </a:pPr>
            <a:r>
              <a:rPr lang="en-CA" sz="1600" b="1" dirty="0"/>
              <a:t>import</a:t>
            </a:r>
            <a:r>
              <a:rPr lang="en-CA" sz="1600" dirty="0"/>
              <a:t> pandas </a:t>
            </a:r>
            <a:r>
              <a:rPr lang="en-CA" sz="1600" b="1" dirty="0"/>
              <a:t>as</a:t>
            </a:r>
            <a:r>
              <a:rPr lang="en-CA" sz="1600" dirty="0"/>
              <a:t> pd</a:t>
            </a:r>
            <a:endParaRPr lang="en-MX" sz="1600" dirty="0"/>
          </a:p>
          <a:p>
            <a:pPr>
              <a:spcAft>
                <a:spcPts val="600"/>
              </a:spcAft>
            </a:pPr>
            <a:r>
              <a:rPr lang="en-CA" sz="1600" b="1" dirty="0"/>
              <a:t>import</a:t>
            </a:r>
            <a:r>
              <a:rPr lang="en-CA" sz="1600" dirty="0"/>
              <a:t> </a:t>
            </a:r>
            <a:r>
              <a:rPr lang="en-CA" sz="1600" dirty="0" err="1"/>
              <a:t>nltk</a:t>
            </a:r>
            <a:r>
              <a:rPr lang="en-CA" sz="1600" dirty="0"/>
              <a:t> </a:t>
            </a:r>
            <a:r>
              <a:rPr lang="en-CA" sz="1600" b="1" dirty="0"/>
              <a:t>as</a:t>
            </a:r>
            <a:r>
              <a:rPr lang="en-CA" sz="1600" dirty="0"/>
              <a:t> </a:t>
            </a:r>
            <a:r>
              <a:rPr lang="en-CA" sz="1600" dirty="0" err="1"/>
              <a:t>nltk</a:t>
            </a:r>
            <a:endParaRPr lang="en-MX" sz="1600" dirty="0"/>
          </a:p>
          <a:p>
            <a:pPr>
              <a:spcAft>
                <a:spcPts val="600"/>
              </a:spcAft>
            </a:pPr>
            <a:r>
              <a:rPr lang="en-CA" sz="1600" b="1" dirty="0"/>
              <a:t>from</a:t>
            </a:r>
            <a:r>
              <a:rPr lang="en-CA" sz="1600" dirty="0"/>
              <a:t> </a:t>
            </a:r>
            <a:r>
              <a:rPr lang="en-CA" sz="1600" dirty="0" err="1"/>
              <a:t>nltk.corpus</a:t>
            </a:r>
            <a:r>
              <a:rPr lang="en-CA" sz="1600" dirty="0"/>
              <a:t> </a:t>
            </a:r>
            <a:r>
              <a:rPr lang="en-CA" sz="1600" b="1" dirty="0"/>
              <a:t>import</a:t>
            </a:r>
            <a:r>
              <a:rPr lang="en-CA" sz="1600" dirty="0"/>
              <a:t> </a:t>
            </a:r>
            <a:r>
              <a:rPr lang="en-CA" sz="1600" dirty="0" err="1"/>
              <a:t>stopwords</a:t>
            </a:r>
            <a:endParaRPr lang="en-MX" sz="1600" dirty="0"/>
          </a:p>
          <a:p>
            <a:pPr>
              <a:spcAft>
                <a:spcPts val="600"/>
              </a:spcAft>
            </a:pPr>
            <a:r>
              <a:rPr lang="en-CA" sz="1600" b="1" dirty="0"/>
              <a:t>from</a:t>
            </a:r>
            <a:r>
              <a:rPr lang="en-CA" sz="1600" dirty="0"/>
              <a:t> </a:t>
            </a:r>
            <a:r>
              <a:rPr lang="en-CA" sz="1600" dirty="0" err="1"/>
              <a:t>sklearn.linear_model</a:t>
            </a:r>
            <a:r>
              <a:rPr lang="en-CA" sz="1600" dirty="0"/>
              <a:t> </a:t>
            </a:r>
            <a:r>
              <a:rPr lang="en-CA" sz="1600" b="1" dirty="0"/>
              <a:t>import</a:t>
            </a:r>
            <a:r>
              <a:rPr lang="en-CA" sz="1600" dirty="0"/>
              <a:t> </a:t>
            </a:r>
            <a:r>
              <a:rPr lang="en-CA" sz="1600" dirty="0" err="1"/>
              <a:t>LogisticRegression</a:t>
            </a:r>
            <a:endParaRPr lang="en-MX" sz="1600" dirty="0"/>
          </a:p>
          <a:p>
            <a:pPr>
              <a:lnSpc>
                <a:spcPct val="110795"/>
              </a:lnSpc>
              <a:spcAft>
                <a:spcPts val="600"/>
              </a:spcAft>
            </a:pPr>
            <a:r>
              <a:rPr lang="en-CA" sz="1600" b="1" dirty="0"/>
              <a:t>from</a:t>
            </a:r>
            <a:r>
              <a:rPr lang="en-CA" sz="1600" dirty="0"/>
              <a:t> </a:t>
            </a:r>
            <a:r>
              <a:rPr lang="en-CA" sz="1600" dirty="0" err="1"/>
              <a:t>sklearn.feature_extraction.text</a:t>
            </a:r>
            <a:r>
              <a:rPr lang="en-CA" sz="1600" dirty="0"/>
              <a:t> </a:t>
            </a:r>
            <a:r>
              <a:rPr lang="en-CA" sz="1600" b="1" dirty="0"/>
              <a:t>import</a:t>
            </a:r>
            <a:r>
              <a:rPr lang="en-CA" sz="1600" dirty="0"/>
              <a:t> </a:t>
            </a:r>
            <a:r>
              <a:rPr lang="en-CA" sz="1600" dirty="0" err="1"/>
              <a:t>CountVectorizer</a:t>
            </a:r>
            <a:endParaRPr lang="en-MX" sz="2400" dirty="0"/>
          </a:p>
          <a:p>
            <a:pPr>
              <a:spcAft>
                <a:spcPts val="600"/>
              </a:spcAft>
            </a:pPr>
            <a:r>
              <a:rPr lang="en-CA" sz="1600" dirty="0" err="1"/>
              <a:t>pd</a:t>
            </a:r>
            <a:r>
              <a:rPr lang="en-CA" sz="1600" b="1" dirty="0" err="1"/>
              <a:t>.</a:t>
            </a:r>
            <a:r>
              <a:rPr lang="en-CA" sz="1600" dirty="0" err="1"/>
              <a:t>set_option</a:t>
            </a:r>
            <a:r>
              <a:rPr lang="en-CA" sz="1600" dirty="0"/>
              <a:t>('</a:t>
            </a:r>
            <a:r>
              <a:rPr lang="en-CA" sz="1600" dirty="0" err="1"/>
              <a:t>display.max_columns</a:t>
            </a:r>
            <a:r>
              <a:rPr lang="en-CA" sz="1600" dirty="0"/>
              <a:t>', </a:t>
            </a:r>
            <a:r>
              <a:rPr lang="en-CA" sz="1600" b="1" dirty="0"/>
              <a:t>None</a:t>
            </a:r>
            <a:r>
              <a:rPr lang="en-CA" sz="1600" dirty="0"/>
              <a:t>)</a:t>
            </a:r>
            <a:endParaRPr lang="en-MX" sz="1600" dirty="0"/>
          </a:p>
          <a:p>
            <a:pPr>
              <a:lnSpc>
                <a:spcPct val="67708"/>
              </a:lnSpc>
              <a:spcAft>
                <a:spcPts val="600"/>
              </a:spcAft>
            </a:pPr>
            <a:r>
              <a:rPr lang="en-CA" sz="1600" dirty="0" err="1"/>
              <a:t>pd</a:t>
            </a:r>
            <a:r>
              <a:rPr lang="en-CA" sz="1600" b="1" dirty="0" err="1"/>
              <a:t>.</a:t>
            </a:r>
            <a:r>
              <a:rPr lang="en-CA" sz="1600" dirty="0" err="1"/>
              <a:t>set_option</a:t>
            </a:r>
            <a:r>
              <a:rPr lang="en-CA" sz="1600" dirty="0"/>
              <a:t>('</a:t>
            </a:r>
            <a:r>
              <a:rPr lang="en-CA" sz="1600" dirty="0" err="1"/>
              <a:t>display.max_rows</a:t>
            </a:r>
            <a:r>
              <a:rPr lang="en-CA" sz="1600" dirty="0"/>
              <a:t>', </a:t>
            </a:r>
            <a:r>
              <a:rPr lang="en-CA" sz="1600" b="1" dirty="0"/>
              <a:t>None</a:t>
            </a:r>
            <a:r>
              <a:rPr lang="en-CA" sz="1600" dirty="0"/>
              <a:t>)</a:t>
            </a:r>
            <a:endParaRPr lang="en-MX" sz="1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CA"/>
              <a:t>Prediction</a:t>
            </a:r>
            <a:endParaRPr/>
          </a:p>
        </p:txBody>
      </p:sp>
      <p:pic>
        <p:nvPicPr>
          <p:cNvPr id="117" name="Google Shape;1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356967"/>
            <a:ext cx="11360801" cy="170478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8" name="Google Shape;1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67" y="3274567"/>
            <a:ext cx="6352733" cy="147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9" name="Google Shape;119;p24"/>
          <p:cNvSpPr txBox="1"/>
          <p:nvPr/>
        </p:nvSpPr>
        <p:spPr>
          <a:xfrm>
            <a:off x="7010867" y="3274567"/>
            <a:ext cx="4765600" cy="167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CA" sz="1600" b="1" i="1" u="sng" dirty="0">
                <a:solidFill>
                  <a:schemeClr val="dk1"/>
                </a:solidFill>
              </a:rPr>
              <a:t>#Test data cleansing step</a:t>
            </a:r>
            <a:endParaRPr sz="1600" b="1" u="sng" dirty="0">
              <a:solidFill>
                <a:schemeClr val="dk1"/>
              </a:solidFill>
            </a:endParaRPr>
          </a:p>
          <a:p>
            <a:r>
              <a:rPr lang="en-CA" sz="1600" b="1" dirty="0"/>
              <a:t>def</a:t>
            </a:r>
            <a:r>
              <a:rPr lang="en-CA" sz="1600" dirty="0"/>
              <a:t> </a:t>
            </a:r>
            <a:r>
              <a:rPr lang="en-CA" sz="1600" dirty="0" err="1"/>
              <a:t>remove_punc_stopwords</a:t>
            </a:r>
            <a:r>
              <a:rPr lang="en-CA" sz="1600" dirty="0"/>
              <a:t>(text):</a:t>
            </a:r>
            <a:endParaRPr sz="1600" dirty="0"/>
          </a:p>
          <a:p>
            <a:r>
              <a:rPr lang="en-CA" sz="1600" dirty="0"/>
              <a:t>    text </a:t>
            </a:r>
            <a:r>
              <a:rPr lang="en-CA" sz="1600" b="1" dirty="0"/>
              <a:t>=</a:t>
            </a:r>
            <a:r>
              <a:rPr lang="en-CA" sz="1600" dirty="0"/>
              <a:t> </a:t>
            </a:r>
            <a:r>
              <a:rPr lang="en-CA" sz="1600" dirty="0" err="1"/>
              <a:t>re</a:t>
            </a:r>
            <a:r>
              <a:rPr lang="en-CA" sz="1600" b="1" dirty="0" err="1"/>
              <a:t>.</a:t>
            </a:r>
            <a:r>
              <a:rPr lang="en-CA" sz="1600" dirty="0" err="1"/>
              <a:t>sub</a:t>
            </a:r>
            <a:r>
              <a:rPr lang="en-CA" sz="1600" dirty="0"/>
              <a:t>(f"[{</a:t>
            </a:r>
            <a:r>
              <a:rPr lang="en-CA" sz="1600" dirty="0" err="1"/>
              <a:t>string</a:t>
            </a:r>
            <a:r>
              <a:rPr lang="en-CA" sz="1600" b="1" dirty="0" err="1"/>
              <a:t>.</a:t>
            </a:r>
            <a:r>
              <a:rPr lang="en-CA" sz="1600" dirty="0" err="1"/>
              <a:t>punctuation</a:t>
            </a:r>
            <a:r>
              <a:rPr lang="en-CA" sz="1600" dirty="0"/>
              <a:t>}]"," ",text)</a:t>
            </a:r>
            <a:endParaRPr sz="1600" dirty="0"/>
          </a:p>
          <a:p>
            <a:r>
              <a:rPr lang="en-CA" sz="1600" dirty="0"/>
              <a:t>    </a:t>
            </a:r>
            <a:r>
              <a:rPr lang="en-CA" sz="1600" dirty="0" err="1"/>
              <a:t>text_tokens</a:t>
            </a:r>
            <a:r>
              <a:rPr lang="en-CA" sz="1600" dirty="0"/>
              <a:t> </a:t>
            </a:r>
            <a:r>
              <a:rPr lang="en-CA" sz="1600" b="1" dirty="0"/>
              <a:t>=</a:t>
            </a:r>
            <a:r>
              <a:rPr lang="en-CA" sz="1600" dirty="0"/>
              <a:t> set(</a:t>
            </a:r>
            <a:r>
              <a:rPr lang="en-CA" sz="1600" dirty="0" err="1"/>
              <a:t>text</a:t>
            </a:r>
            <a:r>
              <a:rPr lang="en-CA" sz="1600" b="1" dirty="0" err="1"/>
              <a:t>.</a:t>
            </a:r>
            <a:r>
              <a:rPr lang="en-CA" sz="1600" dirty="0" err="1"/>
              <a:t>split</a:t>
            </a:r>
            <a:r>
              <a:rPr lang="en-CA" sz="1600" dirty="0"/>
              <a:t>())</a:t>
            </a:r>
            <a:endParaRPr sz="1600" dirty="0"/>
          </a:p>
          <a:p>
            <a:pPr>
              <a:lnSpc>
                <a:spcPct val="110795"/>
              </a:lnSpc>
            </a:pPr>
            <a:r>
              <a:rPr lang="en-CA" sz="1600" dirty="0"/>
              <a:t>     </a:t>
            </a:r>
            <a:r>
              <a:rPr lang="en-CA" sz="1600" dirty="0" err="1"/>
              <a:t>text_tokens</a:t>
            </a:r>
            <a:r>
              <a:rPr lang="en-CA" sz="1600" dirty="0"/>
              <a:t> </a:t>
            </a:r>
            <a:r>
              <a:rPr lang="en-CA" sz="1600" b="1" dirty="0"/>
              <a:t>=</a:t>
            </a:r>
            <a:r>
              <a:rPr lang="en-CA" sz="1600" dirty="0"/>
              <a:t> </a:t>
            </a:r>
            <a:r>
              <a:rPr lang="en-CA" sz="1600" dirty="0" err="1"/>
              <a:t>text_tokens</a:t>
            </a:r>
            <a:r>
              <a:rPr lang="en-CA" sz="1600" b="1" dirty="0" err="1"/>
              <a:t>.</a:t>
            </a:r>
            <a:r>
              <a:rPr lang="en-CA" sz="1600" dirty="0" err="1"/>
              <a:t>difference</a:t>
            </a:r>
            <a:r>
              <a:rPr lang="en-CA" sz="1600" dirty="0"/>
              <a:t>(stops)</a:t>
            </a:r>
            <a:endParaRPr sz="1600" dirty="0"/>
          </a:p>
          <a:p>
            <a:pPr>
              <a:lnSpc>
                <a:spcPct val="67708"/>
              </a:lnSpc>
            </a:pPr>
            <a:r>
              <a:rPr lang="en-CA" sz="1600" dirty="0"/>
              <a:t>    </a:t>
            </a:r>
            <a:r>
              <a:rPr lang="en-CA" sz="1600" b="1" dirty="0"/>
              <a:t>return</a:t>
            </a:r>
            <a:r>
              <a:rPr lang="en-CA" sz="1600" dirty="0"/>
              <a:t> " "</a:t>
            </a:r>
            <a:r>
              <a:rPr lang="en-CA" sz="1600" b="1" dirty="0"/>
              <a:t>.</a:t>
            </a:r>
            <a:r>
              <a:rPr lang="en-CA" sz="1600" dirty="0"/>
              <a:t>join(</a:t>
            </a:r>
            <a:r>
              <a:rPr lang="en-CA" sz="1600" dirty="0" err="1"/>
              <a:t>text_tokens</a:t>
            </a:r>
            <a:r>
              <a:rPr lang="en-CA" sz="1600" dirty="0"/>
              <a:t>)</a:t>
            </a:r>
            <a:endParaRPr sz="1600" dirty="0"/>
          </a:p>
        </p:txBody>
      </p:sp>
      <p:sp>
        <p:nvSpPr>
          <p:cNvPr id="120" name="Google Shape;120;p24"/>
          <p:cNvSpPr txBox="1"/>
          <p:nvPr/>
        </p:nvSpPr>
        <p:spPr>
          <a:xfrm>
            <a:off x="415633" y="4964967"/>
            <a:ext cx="5261200" cy="743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CA" sz="1600" b="1" i="1" u="sng" dirty="0"/>
              <a:t>#We randomly extracted 100000 pieces of data</a:t>
            </a:r>
            <a:endParaRPr sz="1600" b="1" u="sng" dirty="0"/>
          </a:p>
          <a:p>
            <a:pPr>
              <a:lnSpc>
                <a:spcPct val="101562"/>
              </a:lnSpc>
            </a:pPr>
            <a:r>
              <a:rPr lang="en-CA" sz="1600" dirty="0"/>
              <a:t>df_sub_sample100000</a:t>
            </a:r>
            <a:r>
              <a:rPr lang="en-CA" sz="1600" b="1" dirty="0"/>
              <a:t>=</a:t>
            </a:r>
            <a:r>
              <a:rPr lang="en-CA" sz="1600" dirty="0" err="1"/>
              <a:t>df_sub</a:t>
            </a:r>
            <a:r>
              <a:rPr lang="en-CA" sz="1600" b="1" dirty="0" err="1"/>
              <a:t>.</a:t>
            </a:r>
            <a:r>
              <a:rPr lang="en-CA" sz="1600" dirty="0" err="1"/>
              <a:t>sample</a:t>
            </a:r>
            <a:r>
              <a:rPr lang="en-CA" sz="1600" dirty="0"/>
              <a:t>(n</a:t>
            </a:r>
            <a:r>
              <a:rPr lang="en-CA" sz="1600" b="1" dirty="0"/>
              <a:t>=</a:t>
            </a:r>
            <a:r>
              <a:rPr lang="en-CA" sz="1600" dirty="0"/>
              <a:t>100000)</a:t>
            </a:r>
            <a:endParaRPr sz="1600" dirty="0"/>
          </a:p>
        </p:txBody>
      </p:sp>
      <p:sp>
        <p:nvSpPr>
          <p:cNvPr id="121" name="Google Shape;121;p24"/>
          <p:cNvSpPr txBox="1"/>
          <p:nvPr/>
        </p:nvSpPr>
        <p:spPr>
          <a:xfrm>
            <a:off x="415667" y="5744967"/>
            <a:ext cx="11360800" cy="72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CA" sz="1600" b="1" i="1" u="sng" dirty="0"/>
              <a:t>#Remove punctuations and </a:t>
            </a:r>
            <a:r>
              <a:rPr lang="en-CA" sz="1600" b="1" i="1" u="sng" dirty="0" err="1"/>
              <a:t>stopwords</a:t>
            </a:r>
            <a:r>
              <a:rPr lang="en-CA" sz="1600" b="1" i="1" u="sng" dirty="0"/>
              <a:t> from the text data</a:t>
            </a:r>
            <a:r>
              <a:rPr lang="en-CA" sz="1600" i="1" dirty="0"/>
              <a:t> </a:t>
            </a:r>
            <a:endParaRPr sz="1600" dirty="0"/>
          </a:p>
          <a:p>
            <a:pPr>
              <a:lnSpc>
                <a:spcPct val="93750"/>
              </a:lnSpc>
            </a:pPr>
            <a:r>
              <a:rPr lang="en-CA" sz="1600" dirty="0"/>
              <a:t>df_sub_sample100000['review/text'] </a:t>
            </a:r>
            <a:r>
              <a:rPr lang="en-CA" sz="1600" b="1" dirty="0"/>
              <a:t>=</a:t>
            </a:r>
            <a:r>
              <a:rPr lang="en-CA" sz="1600" dirty="0"/>
              <a:t> df_sub_sample100000['review/text']</a:t>
            </a:r>
            <a:r>
              <a:rPr lang="en-CA" sz="1600" b="1" dirty="0"/>
              <a:t>.</a:t>
            </a:r>
            <a:r>
              <a:rPr lang="en-CA" sz="1600" dirty="0"/>
              <a:t>apply(</a:t>
            </a:r>
            <a:r>
              <a:rPr lang="en-CA" sz="1600" dirty="0" err="1"/>
              <a:t>remove_punc_stopwords</a:t>
            </a:r>
            <a:r>
              <a:rPr lang="en-CA" sz="1600" dirty="0"/>
              <a:t>)</a:t>
            </a:r>
            <a:endParaRPr sz="1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CA"/>
              <a:t>Prediction</a:t>
            </a:r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356967"/>
            <a:ext cx="9347200" cy="1612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8" name="Google Shape;128;p25"/>
          <p:cNvSpPr txBox="1"/>
          <p:nvPr/>
        </p:nvSpPr>
        <p:spPr>
          <a:xfrm>
            <a:off x="415600" y="3071717"/>
            <a:ext cx="1107680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CA" sz="1600" b="1" i="1" u="sng" dirty="0"/>
              <a:t># split the dataset into two: train (85% of the obs.) and test (15% of the obs.)</a:t>
            </a:r>
            <a:endParaRPr sz="1600" b="1" u="sng" dirty="0"/>
          </a:p>
          <a:p>
            <a:r>
              <a:rPr lang="en-CA" sz="1600" dirty="0"/>
              <a:t>df_sub_sample100000['</a:t>
            </a:r>
            <a:r>
              <a:rPr lang="en-CA" sz="1600" dirty="0" err="1"/>
              <a:t>random_index</a:t>
            </a:r>
            <a:r>
              <a:rPr lang="en-CA" sz="1600" dirty="0"/>
              <a:t>'] </a:t>
            </a:r>
            <a:r>
              <a:rPr lang="en-CA" sz="1600" b="1" dirty="0"/>
              <a:t>=</a:t>
            </a:r>
            <a:r>
              <a:rPr lang="en-CA" sz="1600" dirty="0"/>
              <a:t>[ </a:t>
            </a:r>
            <a:r>
              <a:rPr lang="en-CA" sz="1600" dirty="0" err="1"/>
              <a:t>ran</a:t>
            </a:r>
            <a:r>
              <a:rPr lang="en-CA" sz="1600" b="1" dirty="0" err="1"/>
              <a:t>.</a:t>
            </a:r>
            <a:r>
              <a:rPr lang="en-CA" sz="1600" dirty="0" err="1"/>
              <a:t>uniform</a:t>
            </a:r>
            <a:r>
              <a:rPr lang="en-CA" sz="1600" dirty="0"/>
              <a:t>(0,1) </a:t>
            </a:r>
            <a:r>
              <a:rPr lang="en-CA" sz="1600" b="1" dirty="0"/>
              <a:t>for</a:t>
            </a:r>
            <a:r>
              <a:rPr lang="en-CA" sz="1600" dirty="0"/>
              <a:t> x </a:t>
            </a:r>
            <a:r>
              <a:rPr lang="en-CA" sz="1600" b="1" dirty="0"/>
              <a:t>in</a:t>
            </a:r>
            <a:r>
              <a:rPr lang="en-CA" sz="1600" dirty="0"/>
              <a:t> range(</a:t>
            </a:r>
            <a:r>
              <a:rPr lang="en-CA" sz="1600" dirty="0" err="1"/>
              <a:t>len</a:t>
            </a:r>
            <a:r>
              <a:rPr lang="en-CA" sz="1600" dirty="0"/>
              <a:t>(df_sub_sample100000))]</a:t>
            </a:r>
            <a:endParaRPr sz="1600" dirty="0"/>
          </a:p>
          <a:p>
            <a:r>
              <a:rPr lang="en-CA" sz="1600" dirty="0" err="1"/>
              <a:t>df_sub_train</a:t>
            </a:r>
            <a:r>
              <a:rPr lang="en-CA" sz="1600" b="1" dirty="0"/>
              <a:t>=</a:t>
            </a:r>
            <a:r>
              <a:rPr lang="en-CA" sz="1600" dirty="0"/>
              <a:t>df_sub_sample100000[df_sub_sample100000</a:t>
            </a:r>
            <a:r>
              <a:rPr lang="en-CA" sz="1600" b="1" dirty="0"/>
              <a:t>.</a:t>
            </a:r>
            <a:r>
              <a:rPr lang="en-CA" sz="1600" dirty="0"/>
              <a:t>random_index </a:t>
            </a:r>
            <a:r>
              <a:rPr lang="en-CA" sz="1600" b="1" dirty="0"/>
              <a:t>&lt;</a:t>
            </a:r>
            <a:r>
              <a:rPr lang="en-CA" sz="1600" dirty="0"/>
              <a:t> 0.85]</a:t>
            </a:r>
            <a:endParaRPr sz="1600" dirty="0"/>
          </a:p>
          <a:p>
            <a:r>
              <a:rPr lang="en-CA" sz="1600" dirty="0" err="1"/>
              <a:t>df_sub_test</a:t>
            </a:r>
            <a:r>
              <a:rPr lang="en-CA" sz="1600" b="1" dirty="0"/>
              <a:t>=</a:t>
            </a:r>
            <a:r>
              <a:rPr lang="en-CA" sz="1600" dirty="0"/>
              <a:t>df_sub_sample100000[df_sub_sample100000</a:t>
            </a:r>
            <a:r>
              <a:rPr lang="en-CA" sz="1600" b="1" dirty="0"/>
              <a:t>.</a:t>
            </a:r>
            <a:r>
              <a:rPr lang="en-CA" sz="1600" dirty="0"/>
              <a:t>random_index </a:t>
            </a:r>
            <a:r>
              <a:rPr lang="en-CA" sz="1600" b="1" dirty="0"/>
              <a:t>&gt;=</a:t>
            </a:r>
            <a:r>
              <a:rPr lang="en-CA" sz="1600" dirty="0"/>
              <a:t> 0.85]</a:t>
            </a:r>
            <a:endParaRPr sz="1600" dirty="0"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5532" y="4399632"/>
            <a:ext cx="5667400" cy="20824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0" name="Google Shape;13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601" y="4404759"/>
            <a:ext cx="5667401" cy="207734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CA"/>
              <a:t>Prediction</a:t>
            </a:r>
            <a:endParaRPr/>
          </a:p>
        </p:txBody>
      </p:sp>
      <p:sp>
        <p:nvSpPr>
          <p:cNvPr id="136" name="Google Shape;136;p26"/>
          <p:cNvSpPr txBox="1"/>
          <p:nvPr/>
        </p:nvSpPr>
        <p:spPr>
          <a:xfrm>
            <a:off x="500267" y="1231901"/>
            <a:ext cx="10804800" cy="148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CA" sz="1600" b="1" i="1" u="sng" dirty="0"/>
              <a:t>#We used count vectorizer to transform the text into a 'bag of words' model, which will contain a sparse matrix of integers</a:t>
            </a:r>
            <a:r>
              <a:rPr lang="en-CA" sz="1600" b="1" u="sng" dirty="0"/>
              <a:t> </a:t>
            </a:r>
            <a:r>
              <a:rPr lang="en-CA" sz="1600" b="1" i="1" u="sng" dirty="0"/>
              <a:t>since the logistic regression algorithm cannot understand text</a:t>
            </a:r>
            <a:endParaRPr sz="1600" dirty="0"/>
          </a:p>
          <a:p>
            <a:r>
              <a:rPr lang="en-CA" sz="1600" dirty="0"/>
              <a:t>vectorizer </a:t>
            </a:r>
            <a:r>
              <a:rPr lang="en-CA" sz="1600" b="1" dirty="0"/>
              <a:t>=</a:t>
            </a:r>
            <a:r>
              <a:rPr lang="en-CA" sz="1600" dirty="0"/>
              <a:t> </a:t>
            </a:r>
            <a:r>
              <a:rPr lang="en-CA" sz="1600" dirty="0" err="1"/>
              <a:t>CountVectorizer</a:t>
            </a:r>
            <a:r>
              <a:rPr lang="en-CA" sz="1600" dirty="0"/>
              <a:t>(</a:t>
            </a:r>
            <a:r>
              <a:rPr lang="en-CA" sz="1600" dirty="0" err="1"/>
              <a:t>token_pattern</a:t>
            </a:r>
            <a:r>
              <a:rPr lang="en-CA" sz="1600" b="1" dirty="0"/>
              <a:t>=</a:t>
            </a:r>
            <a:r>
              <a:rPr lang="en-CA" sz="1600" dirty="0"/>
              <a:t>r'\b\w+\b')</a:t>
            </a:r>
            <a:endParaRPr sz="1600" dirty="0"/>
          </a:p>
          <a:p>
            <a:r>
              <a:rPr lang="en-CA" sz="1600" dirty="0" err="1"/>
              <a:t>train_matrix</a:t>
            </a:r>
            <a:r>
              <a:rPr lang="en-CA" sz="1600" dirty="0"/>
              <a:t> </a:t>
            </a:r>
            <a:r>
              <a:rPr lang="en-CA" sz="1600" b="1" dirty="0"/>
              <a:t>=</a:t>
            </a:r>
            <a:r>
              <a:rPr lang="en-CA" sz="1600" dirty="0"/>
              <a:t> </a:t>
            </a:r>
            <a:r>
              <a:rPr lang="en-CA" sz="1600" dirty="0" err="1"/>
              <a:t>vectorizer</a:t>
            </a:r>
            <a:r>
              <a:rPr lang="en-CA" sz="1600" b="1" dirty="0" err="1"/>
              <a:t>.</a:t>
            </a:r>
            <a:r>
              <a:rPr lang="en-CA" sz="1600" dirty="0" err="1"/>
              <a:t>fit_transform</a:t>
            </a:r>
            <a:r>
              <a:rPr lang="en-CA" sz="1600" dirty="0"/>
              <a:t>(</a:t>
            </a:r>
            <a:r>
              <a:rPr lang="en-CA" sz="1600" dirty="0" err="1"/>
              <a:t>df_sub_train</a:t>
            </a:r>
            <a:r>
              <a:rPr lang="en-CA" sz="1600" dirty="0"/>
              <a:t>['review/text'])</a:t>
            </a:r>
            <a:endParaRPr sz="1600" dirty="0"/>
          </a:p>
          <a:p>
            <a:pPr>
              <a:lnSpc>
                <a:spcPct val="101562"/>
              </a:lnSpc>
            </a:pPr>
            <a:r>
              <a:rPr lang="en-CA" sz="1600" dirty="0" err="1"/>
              <a:t>test_matrix</a:t>
            </a:r>
            <a:r>
              <a:rPr lang="en-CA" sz="1600" dirty="0"/>
              <a:t> </a:t>
            </a:r>
            <a:r>
              <a:rPr lang="en-CA" sz="1600" b="1" dirty="0"/>
              <a:t>=</a:t>
            </a:r>
            <a:r>
              <a:rPr lang="en-CA" sz="1600" dirty="0"/>
              <a:t> </a:t>
            </a:r>
            <a:r>
              <a:rPr lang="en-CA" sz="1600" dirty="0" err="1"/>
              <a:t>vectorizer</a:t>
            </a:r>
            <a:r>
              <a:rPr lang="en-CA" sz="1600" b="1" dirty="0" err="1"/>
              <a:t>.</a:t>
            </a:r>
            <a:r>
              <a:rPr lang="en-CA" sz="1600" dirty="0" err="1"/>
              <a:t>transform</a:t>
            </a:r>
            <a:r>
              <a:rPr lang="en-CA" sz="1600" dirty="0"/>
              <a:t>(</a:t>
            </a:r>
            <a:r>
              <a:rPr lang="en-CA" sz="1600" dirty="0" err="1"/>
              <a:t>df_sub_test</a:t>
            </a:r>
            <a:r>
              <a:rPr lang="en-CA" sz="1600" dirty="0"/>
              <a:t>['review/text'])</a:t>
            </a:r>
            <a:endParaRPr sz="1600" dirty="0"/>
          </a:p>
        </p:txBody>
      </p:sp>
      <p:sp>
        <p:nvSpPr>
          <p:cNvPr id="137" name="Google Shape;137;p26"/>
          <p:cNvSpPr txBox="1"/>
          <p:nvPr/>
        </p:nvSpPr>
        <p:spPr>
          <a:xfrm>
            <a:off x="500267" y="2584434"/>
            <a:ext cx="10804800" cy="1974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CA" sz="1600" b="1" i="1" u="sng" dirty="0"/>
              <a:t>#Perform Logistic Regression</a:t>
            </a:r>
            <a:endParaRPr sz="1600" b="1" u="sng" dirty="0"/>
          </a:p>
          <a:p>
            <a:r>
              <a:rPr lang="en-CA" sz="1600" dirty="0" err="1"/>
              <a:t>lr</a:t>
            </a:r>
            <a:r>
              <a:rPr lang="en-CA" sz="1600" dirty="0"/>
              <a:t> </a:t>
            </a:r>
            <a:r>
              <a:rPr lang="en-CA" sz="1600" b="1" dirty="0"/>
              <a:t>=</a:t>
            </a:r>
            <a:r>
              <a:rPr lang="en-CA" sz="1600" dirty="0"/>
              <a:t> </a:t>
            </a:r>
            <a:r>
              <a:rPr lang="en-CA" sz="1600" dirty="0" err="1"/>
              <a:t>LogisticRegression</a:t>
            </a:r>
            <a:r>
              <a:rPr lang="en-CA" sz="1600" dirty="0"/>
              <a:t>(solver</a:t>
            </a:r>
            <a:r>
              <a:rPr lang="en-CA" sz="1600" b="1" dirty="0"/>
              <a:t>=</a:t>
            </a:r>
            <a:r>
              <a:rPr lang="en-CA" sz="1600" dirty="0"/>
              <a:t>'</a:t>
            </a:r>
            <a:r>
              <a:rPr lang="en-CA" sz="1600" dirty="0" err="1"/>
              <a:t>liblinear</a:t>
            </a:r>
            <a:r>
              <a:rPr lang="en-CA" sz="1600" dirty="0"/>
              <a:t>')</a:t>
            </a:r>
            <a:endParaRPr sz="1600" dirty="0"/>
          </a:p>
          <a:p>
            <a:r>
              <a:rPr lang="en-CA" sz="1600" dirty="0" err="1"/>
              <a:t>X_train</a:t>
            </a:r>
            <a:r>
              <a:rPr lang="en-CA" sz="1600" dirty="0"/>
              <a:t> </a:t>
            </a:r>
            <a:r>
              <a:rPr lang="en-CA" sz="1600" b="1" dirty="0"/>
              <a:t>=</a:t>
            </a:r>
            <a:r>
              <a:rPr lang="en-CA" sz="1600" dirty="0"/>
              <a:t> </a:t>
            </a:r>
            <a:r>
              <a:rPr lang="en-CA" sz="1600" dirty="0" err="1"/>
              <a:t>train_matrix</a:t>
            </a:r>
            <a:endParaRPr sz="1600" dirty="0"/>
          </a:p>
          <a:p>
            <a:r>
              <a:rPr lang="en-CA" sz="1600" dirty="0" err="1"/>
              <a:t>X_test</a:t>
            </a:r>
            <a:r>
              <a:rPr lang="en-CA" sz="1600" dirty="0"/>
              <a:t> </a:t>
            </a:r>
            <a:r>
              <a:rPr lang="en-CA" sz="1600" b="1" dirty="0"/>
              <a:t>=</a:t>
            </a:r>
            <a:r>
              <a:rPr lang="en-CA" sz="1600" dirty="0"/>
              <a:t> </a:t>
            </a:r>
            <a:r>
              <a:rPr lang="en-CA" sz="1600" dirty="0" err="1"/>
              <a:t>test_matrix</a:t>
            </a:r>
            <a:endParaRPr sz="1600" dirty="0"/>
          </a:p>
          <a:p>
            <a:r>
              <a:rPr lang="en-CA" sz="1600" dirty="0" err="1"/>
              <a:t>y_train</a:t>
            </a:r>
            <a:r>
              <a:rPr lang="en-CA" sz="1600" dirty="0"/>
              <a:t> </a:t>
            </a:r>
            <a:r>
              <a:rPr lang="en-CA" sz="1600" b="1" dirty="0"/>
              <a:t>=</a:t>
            </a:r>
            <a:r>
              <a:rPr lang="en-CA" sz="1600" dirty="0"/>
              <a:t> </a:t>
            </a:r>
            <a:r>
              <a:rPr lang="en-CA" sz="1600" dirty="0" err="1"/>
              <a:t>df_sub_train</a:t>
            </a:r>
            <a:r>
              <a:rPr lang="en-CA" sz="1600" dirty="0"/>
              <a:t>['sentiment']</a:t>
            </a:r>
            <a:endParaRPr sz="1600" dirty="0"/>
          </a:p>
          <a:p>
            <a:r>
              <a:rPr lang="en-CA" sz="1600" dirty="0" err="1"/>
              <a:t>y_test</a:t>
            </a:r>
            <a:r>
              <a:rPr lang="en-CA" sz="1600" dirty="0"/>
              <a:t> </a:t>
            </a:r>
            <a:r>
              <a:rPr lang="en-CA" sz="1600" b="1" dirty="0"/>
              <a:t>=</a:t>
            </a:r>
            <a:r>
              <a:rPr lang="en-CA" sz="1600" dirty="0"/>
              <a:t> </a:t>
            </a:r>
            <a:r>
              <a:rPr lang="en-CA" sz="1600" dirty="0" err="1"/>
              <a:t>df_sub_test</a:t>
            </a:r>
            <a:r>
              <a:rPr lang="en-CA" sz="1600" dirty="0"/>
              <a:t>['sentiment']</a:t>
            </a:r>
            <a:endParaRPr sz="1600" dirty="0"/>
          </a:p>
          <a:p>
            <a:pPr>
              <a:lnSpc>
                <a:spcPct val="101562"/>
              </a:lnSpc>
            </a:pPr>
            <a:r>
              <a:rPr lang="en-CA" sz="1600" dirty="0" err="1"/>
              <a:t>lr</a:t>
            </a:r>
            <a:r>
              <a:rPr lang="en-CA" sz="1600" b="1" dirty="0" err="1"/>
              <a:t>.</a:t>
            </a:r>
            <a:r>
              <a:rPr lang="en-CA" sz="1600" dirty="0" err="1"/>
              <a:t>fit</a:t>
            </a:r>
            <a:r>
              <a:rPr lang="en-CA" sz="1600" dirty="0"/>
              <a:t>(</a:t>
            </a:r>
            <a:r>
              <a:rPr lang="en-CA" sz="1600" dirty="0" err="1"/>
              <a:t>X_train,y_train</a:t>
            </a:r>
            <a:r>
              <a:rPr lang="en-CA" sz="1600" dirty="0"/>
              <a:t>)</a:t>
            </a:r>
            <a:endParaRPr sz="1600" dirty="0"/>
          </a:p>
        </p:txBody>
      </p:sp>
      <p:sp>
        <p:nvSpPr>
          <p:cNvPr id="138" name="Google Shape;138;p26"/>
          <p:cNvSpPr txBox="1"/>
          <p:nvPr/>
        </p:nvSpPr>
        <p:spPr>
          <a:xfrm>
            <a:off x="6096000" y="2584433"/>
            <a:ext cx="5459200" cy="123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CA" sz="1600" b="1" i="1" u="sng" dirty="0"/>
              <a:t>#Generate the predictions for the test dataset</a:t>
            </a:r>
            <a:endParaRPr sz="1600" b="1" u="sng" dirty="0"/>
          </a:p>
          <a:p>
            <a:r>
              <a:rPr lang="en-CA" sz="1600" dirty="0"/>
              <a:t>predictions </a:t>
            </a:r>
            <a:r>
              <a:rPr lang="en-CA" sz="1600" b="1" dirty="0"/>
              <a:t>=</a:t>
            </a:r>
            <a:r>
              <a:rPr lang="en-CA" sz="1600" dirty="0"/>
              <a:t> </a:t>
            </a:r>
            <a:r>
              <a:rPr lang="en-CA" sz="1600" dirty="0" err="1"/>
              <a:t>lr</a:t>
            </a:r>
            <a:r>
              <a:rPr lang="en-CA" sz="1600" b="1" dirty="0" err="1"/>
              <a:t>.</a:t>
            </a:r>
            <a:r>
              <a:rPr lang="en-CA" sz="1600" dirty="0" err="1"/>
              <a:t>predict</a:t>
            </a:r>
            <a:r>
              <a:rPr lang="en-CA" sz="1600" dirty="0"/>
              <a:t>(</a:t>
            </a:r>
            <a:r>
              <a:rPr lang="en-CA" sz="1600" dirty="0" err="1"/>
              <a:t>X_test</a:t>
            </a:r>
            <a:r>
              <a:rPr lang="en-CA" sz="1600" dirty="0"/>
              <a:t>)</a:t>
            </a:r>
            <a:endParaRPr sz="1600" dirty="0"/>
          </a:p>
          <a:p>
            <a:r>
              <a:rPr lang="en-CA" sz="1600" dirty="0" err="1"/>
              <a:t>df_sub_test</a:t>
            </a:r>
            <a:r>
              <a:rPr lang="en-CA" sz="1600" dirty="0"/>
              <a:t>['predictions'] </a:t>
            </a:r>
            <a:r>
              <a:rPr lang="en-CA" sz="1600" b="1" dirty="0"/>
              <a:t>=</a:t>
            </a:r>
            <a:r>
              <a:rPr lang="en-CA" sz="1600" dirty="0"/>
              <a:t> predictions</a:t>
            </a:r>
            <a:endParaRPr sz="1600" dirty="0"/>
          </a:p>
          <a:p>
            <a:pPr>
              <a:lnSpc>
                <a:spcPct val="101562"/>
              </a:lnSpc>
            </a:pPr>
            <a:r>
              <a:rPr lang="en-CA" sz="1600" dirty="0"/>
              <a:t>print(</a:t>
            </a:r>
            <a:r>
              <a:rPr lang="en-CA" sz="1600" dirty="0" err="1"/>
              <a:t>df_sub_test</a:t>
            </a:r>
            <a:r>
              <a:rPr lang="en-CA" sz="1600" b="1" dirty="0" err="1"/>
              <a:t>.</a:t>
            </a:r>
            <a:r>
              <a:rPr lang="en-CA" sz="1600" dirty="0" err="1"/>
              <a:t>head</a:t>
            </a:r>
            <a:r>
              <a:rPr lang="en-CA" sz="1600" dirty="0"/>
              <a:t>(30))</a:t>
            </a:r>
            <a:endParaRPr sz="1600" dirty="0"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67" y="4554433"/>
            <a:ext cx="7791500" cy="123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0" name="Google Shape;140;p26"/>
          <p:cNvPicPr preferRelativeResize="0"/>
          <p:nvPr/>
        </p:nvPicPr>
        <p:blipFill rotWithShape="1">
          <a:blip r:embed="rId4">
            <a:alphaModFix/>
          </a:blip>
          <a:srcRect l="18804"/>
          <a:stretch/>
        </p:blipFill>
        <p:spPr>
          <a:xfrm>
            <a:off x="8291768" y="4554433"/>
            <a:ext cx="3757833" cy="123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CA"/>
              <a:t>Prediction</a:t>
            </a:r>
            <a:endParaRPr/>
          </a:p>
        </p:txBody>
      </p:sp>
      <p:sp>
        <p:nvSpPr>
          <p:cNvPr id="146" name="Google Shape;146;p27"/>
          <p:cNvSpPr txBox="1"/>
          <p:nvPr/>
        </p:nvSpPr>
        <p:spPr>
          <a:xfrm>
            <a:off x="415600" y="1250701"/>
            <a:ext cx="108060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>
              <a:defRPr sz="1600" b="1" i="1" u="sng"/>
            </a:lvl1pPr>
          </a:lstStyle>
          <a:p>
            <a:r>
              <a:rPr lang="en-CA" dirty="0"/>
              <a:t>#Calculate the prediction accuracy</a:t>
            </a:r>
            <a:endParaRPr dirty="0"/>
          </a:p>
          <a:p>
            <a:r>
              <a:rPr lang="en-CA" b="0" dirty="0" err="1"/>
              <a:t>df_sub_test</a:t>
            </a:r>
            <a:r>
              <a:rPr lang="en-CA" b="0" dirty="0"/>
              <a:t>['match'] = </a:t>
            </a:r>
            <a:r>
              <a:rPr lang="en-CA" b="0" dirty="0" err="1"/>
              <a:t>df_sub_test</a:t>
            </a:r>
            <a:r>
              <a:rPr lang="en-CA" b="0" dirty="0"/>
              <a:t>['sentiment'] == </a:t>
            </a:r>
            <a:r>
              <a:rPr lang="en-CA" b="0" dirty="0" err="1"/>
              <a:t>df_sub_test</a:t>
            </a:r>
            <a:r>
              <a:rPr lang="en-CA" b="0" dirty="0"/>
              <a:t>['predictions']</a:t>
            </a:r>
            <a:endParaRPr b="0" dirty="0"/>
          </a:p>
          <a:p>
            <a:r>
              <a:rPr lang="en-CA" b="0" dirty="0"/>
              <a:t>print(sum(</a:t>
            </a:r>
            <a:r>
              <a:rPr lang="en-CA" b="0" dirty="0" err="1"/>
              <a:t>df_sub_test</a:t>
            </a:r>
            <a:r>
              <a:rPr lang="en-CA" b="0" dirty="0"/>
              <a:t>['match'])/</a:t>
            </a:r>
            <a:r>
              <a:rPr lang="en-CA" b="0" dirty="0" err="1"/>
              <a:t>len</a:t>
            </a:r>
            <a:r>
              <a:rPr lang="en-CA" b="0" dirty="0"/>
              <a:t>(</a:t>
            </a:r>
            <a:r>
              <a:rPr lang="en-CA" b="0" dirty="0" err="1"/>
              <a:t>df_sub_test</a:t>
            </a:r>
            <a:r>
              <a:rPr lang="en-CA" b="0" dirty="0"/>
              <a:t>))</a:t>
            </a:r>
            <a:endParaRPr b="0" dirty="0"/>
          </a:p>
          <a:p>
            <a:endParaRPr b="0" dirty="0"/>
          </a:p>
          <a:p>
            <a:r>
              <a:rPr lang="en-CA" dirty="0"/>
              <a:t>#We created a good model with about 87% accuracy</a:t>
            </a:r>
            <a:endParaRPr dirty="0"/>
          </a:p>
          <a:p>
            <a:r>
              <a:rPr lang="en-CA" b="0" dirty="0"/>
              <a:t>0.8685206079511515</a:t>
            </a:r>
            <a:endParaRPr b="0" dirty="0"/>
          </a:p>
        </p:txBody>
      </p:sp>
      <p:sp>
        <p:nvSpPr>
          <p:cNvPr id="147" name="Google Shape;147;p27"/>
          <p:cNvSpPr txBox="1"/>
          <p:nvPr/>
        </p:nvSpPr>
        <p:spPr>
          <a:xfrm>
            <a:off x="415600" y="2795000"/>
            <a:ext cx="11461600" cy="126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CA" sz="1600" b="1" dirty="0"/>
              <a:t>#We can use </a:t>
            </a:r>
            <a:r>
              <a:rPr lang="en-CA" sz="1600" b="1" dirty="0" err="1"/>
              <a:t>SciKit</a:t>
            </a:r>
            <a:r>
              <a:rPr lang="en-CA" sz="1600" b="1" dirty="0"/>
              <a:t> </a:t>
            </a:r>
            <a:r>
              <a:rPr lang="en-CA" sz="1600" b="1" dirty="0" err="1"/>
              <a:t>Learn's</a:t>
            </a:r>
            <a:r>
              <a:rPr lang="en-CA" sz="1600" b="1" dirty="0"/>
              <a:t> built-in confusion matrix to give us a better idea of what our classification model is getting right and what types of errors it is making.</a:t>
            </a:r>
            <a:endParaRPr sz="1600" b="1" dirty="0"/>
          </a:p>
          <a:p>
            <a:r>
              <a:rPr lang="en-CA" sz="1600" dirty="0"/>
              <a:t>from </a:t>
            </a:r>
            <a:r>
              <a:rPr lang="en-CA" sz="1600" dirty="0" err="1"/>
              <a:t>sklearn.metrics</a:t>
            </a:r>
            <a:r>
              <a:rPr lang="en-CA" sz="1600" dirty="0"/>
              <a:t> import </a:t>
            </a:r>
            <a:r>
              <a:rPr lang="en-CA" sz="1600" dirty="0" err="1"/>
              <a:t>confusion_matrix</a:t>
            </a:r>
            <a:endParaRPr sz="1600" dirty="0"/>
          </a:p>
          <a:p>
            <a:pPr>
              <a:lnSpc>
                <a:spcPct val="115000"/>
              </a:lnSpc>
            </a:pPr>
            <a:r>
              <a:rPr lang="en-CA" sz="1600" dirty="0"/>
              <a:t>print(</a:t>
            </a:r>
            <a:r>
              <a:rPr lang="en-CA" sz="1600" dirty="0" err="1"/>
              <a:t>confusion_matrix</a:t>
            </a:r>
            <a:r>
              <a:rPr lang="en-CA" sz="1600" dirty="0"/>
              <a:t>(</a:t>
            </a:r>
            <a:r>
              <a:rPr lang="en-CA" sz="1600" dirty="0" err="1"/>
              <a:t>y_test,predictions</a:t>
            </a:r>
            <a:r>
              <a:rPr lang="en-CA" sz="1600" dirty="0"/>
              <a:t>))</a:t>
            </a:r>
            <a:endParaRPr sz="1600" dirty="0"/>
          </a:p>
        </p:txBody>
      </p:sp>
      <p:sp>
        <p:nvSpPr>
          <p:cNvPr id="148" name="Google Shape;148;p27"/>
          <p:cNvSpPr txBox="1"/>
          <p:nvPr/>
        </p:nvSpPr>
        <p:spPr>
          <a:xfrm>
            <a:off x="415600" y="4189834"/>
            <a:ext cx="60740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CA" sz="1600" dirty="0"/>
              <a:t>1833 Negative numbers were correctly predicted as Negative.</a:t>
            </a:r>
            <a:endParaRPr sz="1600" dirty="0"/>
          </a:p>
          <a:p>
            <a:r>
              <a:rPr lang="en-CA" sz="1600" dirty="0"/>
              <a:t>1247 Negative numbers were incorrectly predicted as Positive.</a:t>
            </a:r>
            <a:endParaRPr sz="1600" dirty="0"/>
          </a:p>
          <a:p>
            <a:endParaRPr sz="1600" dirty="0"/>
          </a:p>
          <a:p>
            <a:r>
              <a:rPr lang="en-CA" sz="1600" dirty="0"/>
              <a:t>734 Positive numbers were incorrectly predicted as Negative.</a:t>
            </a:r>
            <a:br>
              <a:rPr lang="en-CA" sz="1600" dirty="0"/>
            </a:br>
            <a:r>
              <a:rPr lang="en-CA" sz="1600" dirty="0"/>
              <a:t>11253 Positive numbers were correctly predicted as Positive.</a:t>
            </a:r>
            <a:endParaRPr sz="1600" dirty="0"/>
          </a:p>
          <a:p>
            <a:endParaRPr sz="1600" dirty="0"/>
          </a:p>
          <a:p>
            <a:r>
              <a:rPr lang="en-CA" sz="1600" dirty="0"/>
              <a:t>1833 + 11253 / (1833 + 1247 + 734 + 11253) = 0.8685206079511515(accuracy)</a:t>
            </a:r>
            <a:endParaRPr sz="1600" dirty="0"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300" y="3232834"/>
            <a:ext cx="5596000" cy="32916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52" descr="Computer script on a screen">
            <a:extLst>
              <a:ext uri="{FF2B5EF4-FFF2-40B4-BE49-F238E27FC236}">
                <a16:creationId xmlns:a16="http://schemas.microsoft.com/office/drawing/2014/main" id="{BA454524-B74B-280D-C748-2C6B1AA14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5981" b="97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8C425-60D9-C218-3EE0-F19D19377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812712"/>
            <a:ext cx="6696456" cy="422423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  <a:effectLst/>
                <a:latin typeface="TimesNewRomanPSMT"/>
              </a:rPr>
              <a:t>Data Cleansing, Classification, and Word Clouds. 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833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312067" y="1600233"/>
            <a:ext cx="12083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990"/>
            </a:pPr>
            <a:r>
              <a:rPr lang="en-CA" sz="2000" b="1"/>
              <a:t>Building a multinomial logistic regression model to predict the rating of a book.</a:t>
            </a:r>
            <a:endParaRPr sz="2000" b="1"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384" y="2240267"/>
            <a:ext cx="64262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401" y="5821668"/>
            <a:ext cx="6426199" cy="698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415600" y="3429001"/>
            <a:ext cx="4383200" cy="1559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CA" sz="2133" b="1" dirty="0"/>
              <a:t>・Creating a logistic model</a:t>
            </a:r>
            <a:endParaRPr sz="2133" b="1" dirty="0"/>
          </a:p>
          <a:p>
            <a:endParaRPr sz="2133" b="1" dirty="0"/>
          </a:p>
          <a:p>
            <a:r>
              <a:rPr lang="en-CA" sz="2133" b="1" dirty="0"/>
              <a:t>    ~Predicted Target ~ </a:t>
            </a:r>
            <a:endParaRPr sz="2133" b="1" dirty="0"/>
          </a:p>
          <a:p>
            <a:r>
              <a:rPr lang="en-CA" sz="2133" b="1" dirty="0"/>
              <a:t> ‘review/score’ [1,2,3,4,5]</a:t>
            </a:r>
            <a:endParaRPr sz="2133" b="1" dirty="0"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CA"/>
              <a:t>Prediction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 r="11039" b="63400"/>
          <a:stretch/>
        </p:blipFill>
        <p:spPr>
          <a:xfrm>
            <a:off x="6134177" y="1642393"/>
            <a:ext cx="583418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501" y="2643434"/>
            <a:ext cx="5521135" cy="333144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/>
        </p:nvSpPr>
        <p:spPr>
          <a:xfrm>
            <a:off x="6033767" y="6016408"/>
            <a:ext cx="6158233" cy="841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CA" b="1" dirty="0"/>
              <a:t>#We created a model with about 65% accuracy</a:t>
            </a:r>
            <a:endParaRPr b="1" dirty="0"/>
          </a:p>
          <a:p>
            <a:pPr>
              <a:lnSpc>
                <a:spcPct val="115000"/>
              </a:lnSpc>
            </a:pPr>
            <a:r>
              <a:rPr lang="en-CA" dirty="0"/>
              <a:t>0.6465786155173558</a:t>
            </a:r>
            <a:endParaRPr dirty="0"/>
          </a:p>
        </p:txBody>
      </p:sp>
      <p:sp>
        <p:nvSpPr>
          <p:cNvPr id="172" name="Google Shape;172;p30"/>
          <p:cNvSpPr txBox="1"/>
          <p:nvPr/>
        </p:nvSpPr>
        <p:spPr>
          <a:xfrm>
            <a:off x="6033767" y="2149001"/>
            <a:ext cx="1819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CA" sz="2400"/>
              <a:t>&gt;&gt;&gt; Output</a:t>
            </a:r>
            <a:endParaRPr sz="2400"/>
          </a:p>
        </p:txBody>
      </p:sp>
      <p:sp>
        <p:nvSpPr>
          <p:cNvPr id="173" name="Google Shape;173;p30"/>
          <p:cNvSpPr txBox="1"/>
          <p:nvPr/>
        </p:nvSpPr>
        <p:spPr>
          <a:xfrm>
            <a:off x="295867" y="2511667"/>
            <a:ext cx="5426800" cy="2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CA" sz="2133" dirty="0"/>
              <a:t>#The accuracy of logistic model</a:t>
            </a:r>
            <a:endParaRPr sz="2133" dirty="0"/>
          </a:p>
          <a:p>
            <a:endParaRPr sz="2133" dirty="0"/>
          </a:p>
          <a:p>
            <a:r>
              <a:rPr lang="en-CA" sz="2133" dirty="0"/>
              <a:t>As expected, the prediction accuracy was lower than the Simple logistic regression model because the prediction target 'review/score' also has five categories.</a:t>
            </a:r>
            <a:endParaRPr sz="2133" dirty="0"/>
          </a:p>
        </p:txBody>
      </p:sp>
      <p:sp>
        <p:nvSpPr>
          <p:cNvPr id="174" name="Google Shape;174;p30"/>
          <p:cNvSpPr txBox="1"/>
          <p:nvPr/>
        </p:nvSpPr>
        <p:spPr>
          <a:xfrm>
            <a:off x="6189086" y="1018568"/>
            <a:ext cx="468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CA" sz="2400" b="1" u="sng" dirty="0"/>
              <a:t>#classification context</a:t>
            </a:r>
            <a:endParaRPr sz="2400" b="1" u="sng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CA"/>
              <a:t>Prediction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E2CF6-31D3-E0F7-65BC-74BB59E77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9532"/>
            <a:ext cx="4508946" cy="809625"/>
          </a:xfrm>
        </p:spPr>
        <p:txBody>
          <a:bodyPr anchor="b">
            <a:normAutofit/>
          </a:bodyPr>
          <a:lstStyle/>
          <a:p>
            <a:pPr algn="r"/>
            <a:r>
              <a:rPr lang="en-MX" dirty="0"/>
              <a:t>Variable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F9BC8-17B1-F2FE-3EFB-6C98E19750B9}"/>
              </a:ext>
            </a:extLst>
          </p:cNvPr>
          <p:cNvSpPr txBox="1"/>
          <p:nvPr/>
        </p:nvSpPr>
        <p:spPr>
          <a:xfrm>
            <a:off x="264319" y="165397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</a:rPr>
              <a:t>---Books data---</a:t>
            </a:r>
            <a:endParaRPr lang="en-MX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6EDC0-34D3-61F3-0CC5-BB006704F923}"/>
              </a:ext>
            </a:extLst>
          </p:cNvPr>
          <p:cNvSpPr txBox="1"/>
          <p:nvPr/>
        </p:nvSpPr>
        <p:spPr>
          <a:xfrm>
            <a:off x="264319" y="2041653"/>
            <a:ext cx="4279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sng" dirty="0">
                <a:effectLst/>
              </a:rPr>
              <a:t>#Get a concise summary of the </a:t>
            </a:r>
            <a:r>
              <a:rPr lang="en-US" i="1" u="sng" dirty="0" err="1">
                <a:effectLst/>
              </a:rPr>
              <a:t>dataframe</a:t>
            </a:r>
            <a:r>
              <a:rPr lang="en-US" i="1" u="sng" dirty="0">
                <a:effectLst/>
              </a:rPr>
              <a:t>. </a:t>
            </a:r>
          </a:p>
          <a:p>
            <a:r>
              <a:rPr lang="en-US" dirty="0" err="1">
                <a:effectLst/>
              </a:rPr>
              <a:t>df_data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info</a:t>
            </a:r>
            <a:r>
              <a:rPr lang="en-US" dirty="0">
                <a:effectLst/>
              </a:rPr>
              <a:t>()</a:t>
            </a:r>
            <a:endParaRPr lang="en-MX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31BF04-64AE-2C30-33A9-F464901D1718}"/>
              </a:ext>
            </a:extLst>
          </p:cNvPr>
          <p:cNvSpPr txBox="1"/>
          <p:nvPr/>
        </p:nvSpPr>
        <p:spPr>
          <a:xfrm>
            <a:off x="809625" y="2895704"/>
            <a:ext cx="4807744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Data columns (total 10 columns):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#   Column         Non-Null Count   </a:t>
            </a:r>
            <a:r>
              <a:rPr lang="en-US" sz="1400" b="0" i="0" u="none" strike="noStrike" dirty="0" err="1">
                <a:effectLst/>
                <a:latin typeface="Arial" panose="020B0604020202020204" pitchFamily="34" charset="0"/>
              </a:rPr>
              <a:t>Dtype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---  ------         --------------   ----- 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0   Title          212403 non-null  object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1   description    143962 non-null  object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2   authors        180991 non-null  object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3   image          160329 non-null  object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4   </a:t>
            </a:r>
            <a:r>
              <a:rPr lang="en-US" sz="1400" b="0" i="0" u="none" strike="noStrike" dirty="0" err="1">
                <a:effectLst/>
                <a:latin typeface="Arial" panose="020B0604020202020204" pitchFamily="34" charset="0"/>
              </a:rPr>
              <a:t>previewLink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   188568 non-null  object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5   publisher      136518 non-null  object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6   </a:t>
            </a:r>
            <a:r>
              <a:rPr lang="en-US" sz="1400" b="0" i="0" u="none" strike="noStrike" dirty="0" err="1">
                <a:effectLst/>
                <a:latin typeface="Arial" panose="020B0604020202020204" pitchFamily="34" charset="0"/>
              </a:rPr>
              <a:t>publishedDate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 187099 non-null  object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7   </a:t>
            </a:r>
            <a:r>
              <a:rPr lang="en-US" sz="1400" b="0" i="0" u="none" strike="noStrike" dirty="0" err="1">
                <a:effectLst/>
                <a:latin typeface="Arial" panose="020B0604020202020204" pitchFamily="34" charset="0"/>
              </a:rPr>
              <a:t>infoLink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       188568 non-null  object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8   categories     171205 non-null  object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9   </a:t>
            </a:r>
            <a:r>
              <a:rPr lang="en-US" sz="1400" b="0" i="0" u="none" strike="noStrike" dirty="0" err="1">
                <a:effectLst/>
                <a:latin typeface="Arial" panose="020B0604020202020204" pitchFamily="34" charset="0"/>
              </a:rPr>
              <a:t>ratingsCount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   49752 non-null   float64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 err="1">
                <a:effectLst/>
                <a:latin typeface="Arial" panose="020B0604020202020204" pitchFamily="34" charset="0"/>
              </a:rPr>
              <a:t>dtypes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: float64(1), object(9)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memory usage: 16.2+ MB</a:t>
            </a:r>
            <a:endParaRPr lang="en-US" sz="1400" b="0" dirty="0">
              <a:effectLst/>
            </a:endParaRPr>
          </a:p>
          <a:p>
            <a:br>
              <a:rPr lang="en-US" dirty="0"/>
            </a:br>
            <a:endParaRPr lang="en-MX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46D55F-58F8-7B53-A649-AC2321B21812}"/>
              </a:ext>
            </a:extLst>
          </p:cNvPr>
          <p:cNvSpPr txBox="1"/>
          <p:nvPr/>
        </p:nvSpPr>
        <p:spPr>
          <a:xfrm>
            <a:off x="5765007" y="2004953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sng" dirty="0">
                <a:effectLst/>
              </a:rPr>
              <a:t>#Check for the number of null values for each variable</a:t>
            </a:r>
            <a:r>
              <a:rPr lang="en-US" i="1" dirty="0">
                <a:effectLst/>
              </a:rPr>
              <a:t>.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df_data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isnull</a:t>
            </a:r>
            <a:r>
              <a:rPr lang="en-US" dirty="0">
                <a:effectLst/>
              </a:rPr>
              <a:t>()</a:t>
            </a:r>
            <a:r>
              <a:rPr lang="en-US" b="1" dirty="0">
                <a:effectLst/>
              </a:rPr>
              <a:t>.</a:t>
            </a:r>
            <a:r>
              <a:rPr lang="en-US" dirty="0">
                <a:effectLst/>
              </a:rPr>
              <a:t>sum()</a:t>
            </a:r>
            <a:endParaRPr lang="en-MX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CC63E4-72F8-6C3E-692D-AE54F2067EB3}"/>
              </a:ext>
            </a:extLst>
          </p:cNvPr>
          <p:cNvSpPr txBox="1"/>
          <p:nvPr/>
        </p:nvSpPr>
        <p:spPr>
          <a:xfrm>
            <a:off x="7297341" y="3002265"/>
            <a:ext cx="303609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Title                 1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description       68442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authors           31413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image             52075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 err="1">
                <a:effectLst/>
                <a:latin typeface="Arial" panose="020B0604020202020204" pitchFamily="34" charset="0"/>
              </a:rPr>
              <a:t>previewLink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       23836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publisher         75886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 err="1">
                <a:effectLst/>
                <a:latin typeface="Arial" panose="020B0604020202020204" pitchFamily="34" charset="0"/>
              </a:rPr>
              <a:t>publishedDate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     25305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 err="1">
                <a:effectLst/>
                <a:latin typeface="Arial" panose="020B0604020202020204" pitchFamily="34" charset="0"/>
              </a:rPr>
              <a:t>infoLink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         23836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categories        41199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 err="1">
                <a:effectLst/>
                <a:latin typeface="Arial" panose="020B0604020202020204" pitchFamily="34" charset="0"/>
              </a:rPr>
              <a:t>ratingsCount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     162652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 err="1">
                <a:effectLst/>
                <a:latin typeface="Arial" panose="020B0604020202020204" pitchFamily="34" charset="0"/>
              </a:rPr>
              <a:t>dtype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: int64</a:t>
            </a:r>
            <a:endParaRPr lang="en-US" sz="1400" b="0" dirty="0">
              <a:effectLst/>
            </a:endParaRPr>
          </a:p>
          <a:p>
            <a:br>
              <a:rPr lang="en-US" sz="1400" dirty="0"/>
            </a:br>
            <a:endParaRPr lang="en-MX" sz="1400" dirty="0"/>
          </a:p>
        </p:txBody>
      </p:sp>
    </p:spTree>
    <p:extLst>
      <p:ext uri="{BB962C8B-B14F-4D97-AF65-F5344CB8AC3E}">
        <p14:creationId xmlns:p14="http://schemas.microsoft.com/office/powerpoint/2010/main" val="3956169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E2CF6-31D3-E0F7-65BC-74BB59E77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9532"/>
            <a:ext cx="4508946" cy="809625"/>
          </a:xfrm>
        </p:spPr>
        <p:txBody>
          <a:bodyPr anchor="b">
            <a:normAutofit/>
          </a:bodyPr>
          <a:lstStyle/>
          <a:p>
            <a:pPr algn="r"/>
            <a:r>
              <a:rPr lang="en-MX" dirty="0"/>
              <a:t>Variable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F9BC8-17B1-F2FE-3EFB-6C98E19750B9}"/>
              </a:ext>
            </a:extLst>
          </p:cNvPr>
          <p:cNvSpPr txBox="1"/>
          <p:nvPr/>
        </p:nvSpPr>
        <p:spPr>
          <a:xfrm>
            <a:off x="264319" y="165397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</a:rPr>
              <a:t>--Books Ratings---</a:t>
            </a:r>
            <a:endParaRPr lang="en-MX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6EDC0-34D3-61F3-0CC5-BB006704F923}"/>
              </a:ext>
            </a:extLst>
          </p:cNvPr>
          <p:cNvSpPr txBox="1"/>
          <p:nvPr/>
        </p:nvSpPr>
        <p:spPr>
          <a:xfrm>
            <a:off x="264319" y="2041653"/>
            <a:ext cx="4279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sng" dirty="0">
                <a:effectLst/>
              </a:rPr>
              <a:t>#Get a concise summary of the </a:t>
            </a:r>
            <a:r>
              <a:rPr lang="en-US" i="1" u="sng" dirty="0" err="1">
                <a:effectLst/>
              </a:rPr>
              <a:t>dataframe</a:t>
            </a:r>
            <a:r>
              <a:rPr lang="en-US" i="1" u="sng" dirty="0">
                <a:effectLst/>
              </a:rPr>
              <a:t>. </a:t>
            </a:r>
          </a:p>
          <a:p>
            <a:r>
              <a:rPr lang="en-US" dirty="0" err="1">
                <a:effectLst/>
              </a:rPr>
              <a:t>df_rating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info</a:t>
            </a:r>
            <a:r>
              <a:rPr lang="en-US" dirty="0">
                <a:effectLst/>
              </a:rPr>
              <a:t>()</a:t>
            </a:r>
            <a:endParaRPr lang="en-MX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46D55F-58F8-7B53-A649-AC2321B21812}"/>
              </a:ext>
            </a:extLst>
          </p:cNvPr>
          <p:cNvSpPr txBox="1"/>
          <p:nvPr/>
        </p:nvSpPr>
        <p:spPr>
          <a:xfrm>
            <a:off x="5765007" y="2004953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sng" dirty="0">
                <a:effectLst/>
              </a:rPr>
              <a:t>#Check for the number of null values for each variable</a:t>
            </a:r>
            <a:r>
              <a:rPr lang="en-US" i="1" dirty="0">
                <a:effectLst/>
              </a:rPr>
              <a:t>.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df_rating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isnull</a:t>
            </a:r>
            <a:r>
              <a:rPr lang="en-US" dirty="0">
                <a:effectLst/>
              </a:rPr>
              <a:t>()</a:t>
            </a:r>
            <a:r>
              <a:rPr lang="en-US" b="1" dirty="0">
                <a:effectLst/>
              </a:rPr>
              <a:t>.</a:t>
            </a:r>
            <a:r>
              <a:rPr lang="en-US" dirty="0">
                <a:effectLst/>
              </a:rPr>
              <a:t>sum()</a:t>
            </a:r>
            <a:endParaRPr lang="en-MX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6389D5-C227-E541-3ED3-62E7458E5D2E}"/>
              </a:ext>
            </a:extLst>
          </p:cNvPr>
          <p:cNvSpPr txBox="1"/>
          <p:nvPr/>
        </p:nvSpPr>
        <p:spPr>
          <a:xfrm>
            <a:off x="657226" y="3064982"/>
            <a:ext cx="372520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Data columns (total 10 columns):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#   Column              </a:t>
            </a:r>
            <a:r>
              <a:rPr lang="en-US" sz="1400" b="0" i="0" u="none" strike="noStrike" dirty="0" err="1">
                <a:effectLst/>
                <a:latin typeface="Arial" panose="020B0604020202020204" pitchFamily="34" charset="0"/>
              </a:rPr>
              <a:t>Dtype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---  ------              ----- 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0   Id                  object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1   Title               object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2   Price               float64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3   </a:t>
            </a:r>
            <a:r>
              <a:rPr lang="en-US" sz="1400" b="0" i="0" u="none" strike="noStrike" dirty="0" err="1">
                <a:effectLst/>
                <a:latin typeface="Arial" panose="020B0604020202020204" pitchFamily="34" charset="0"/>
              </a:rPr>
              <a:t>User_id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             object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4   </a:t>
            </a:r>
            <a:r>
              <a:rPr lang="en-US" sz="1400" b="0" i="0" u="none" strike="noStrike" dirty="0" err="1">
                <a:effectLst/>
                <a:latin typeface="Arial" panose="020B0604020202020204" pitchFamily="34" charset="0"/>
              </a:rPr>
              <a:t>profileName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         object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5   review/helpfulness  object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6   review/score        float64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7   review/time         int64 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8   review/summary      object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9   review/text         object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 err="1">
                <a:effectLst/>
                <a:latin typeface="Arial" panose="020B0604020202020204" pitchFamily="34" charset="0"/>
              </a:rPr>
              <a:t>dtypes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: float64(2), int64(1), object(7)</a:t>
            </a:r>
            <a:endParaRPr lang="en-US" sz="1400" b="0" dirty="0">
              <a:effectLst/>
            </a:endParaRPr>
          </a:p>
          <a:p>
            <a:br>
              <a:rPr lang="en-US" sz="1400" dirty="0"/>
            </a:br>
            <a:endParaRPr lang="en-MX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FCD6A-E526-D870-545C-A7CC77B429FE}"/>
              </a:ext>
            </a:extLst>
          </p:cNvPr>
          <p:cNvSpPr txBox="1"/>
          <p:nvPr/>
        </p:nvSpPr>
        <p:spPr>
          <a:xfrm>
            <a:off x="6752064" y="3495869"/>
            <a:ext cx="609971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Id                          0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Title                     208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Price                 2518829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 err="1">
                <a:effectLst/>
                <a:latin typeface="Arial" panose="020B0604020202020204" pitchFamily="34" charset="0"/>
              </a:rPr>
              <a:t>User_id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               561787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 err="1">
                <a:effectLst/>
                <a:latin typeface="Arial" panose="020B0604020202020204" pitchFamily="34" charset="0"/>
              </a:rPr>
              <a:t>profileName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            561886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review/helpfulness          0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review/score                0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review/time                 0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review/summary             38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review/text                 8</a:t>
            </a:r>
            <a:endParaRPr lang="en-US" sz="1400" b="0" dirty="0">
              <a:effectLst/>
            </a:endParaRPr>
          </a:p>
          <a:p>
            <a:br>
              <a:rPr lang="en-US" sz="1400" dirty="0"/>
            </a:br>
            <a:endParaRPr lang="en-MX" sz="1400" dirty="0"/>
          </a:p>
        </p:txBody>
      </p:sp>
    </p:spTree>
    <p:extLst>
      <p:ext uri="{BB962C8B-B14F-4D97-AF65-F5344CB8AC3E}">
        <p14:creationId xmlns:p14="http://schemas.microsoft.com/office/powerpoint/2010/main" val="195977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F163A-BB59-8E9C-C601-39A35BA4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Merging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64EC5C-9D41-37BA-D780-32659D7B7CF9}"/>
              </a:ext>
            </a:extLst>
          </p:cNvPr>
          <p:cNvSpPr txBox="1"/>
          <p:nvPr/>
        </p:nvSpPr>
        <p:spPr>
          <a:xfrm>
            <a:off x="529683" y="1690688"/>
            <a:ext cx="66283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u="sng" dirty="0">
                <a:effectLst/>
              </a:rPr>
              <a:t>#Delete variables that are irrelevant to the creation of the predictive model</a:t>
            </a:r>
            <a:endParaRPr lang="en-MX" sz="16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60056-3C15-CCFB-2010-474068707752}"/>
              </a:ext>
            </a:extLst>
          </p:cNvPr>
          <p:cNvSpPr txBox="1"/>
          <p:nvPr/>
        </p:nvSpPr>
        <p:spPr>
          <a:xfrm>
            <a:off x="643983" y="2211085"/>
            <a:ext cx="98144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df_data</a:t>
            </a:r>
            <a:r>
              <a:rPr lang="en-US" sz="1600" b="1" dirty="0" err="1">
                <a:effectLst/>
              </a:rPr>
              <a:t>.</a:t>
            </a:r>
            <a:r>
              <a:rPr lang="en-US" sz="1600" dirty="0" err="1">
                <a:effectLst/>
              </a:rPr>
              <a:t>drop</a:t>
            </a:r>
            <a:r>
              <a:rPr lang="en-US" sz="1600" dirty="0">
                <a:effectLst/>
              </a:rPr>
              <a:t>(columns</a:t>
            </a:r>
            <a:r>
              <a:rPr lang="en-US" sz="1600" b="1" dirty="0">
                <a:effectLst/>
              </a:rPr>
              <a:t>=</a:t>
            </a:r>
            <a:r>
              <a:rPr lang="en-US" sz="1600" dirty="0">
                <a:effectLst/>
              </a:rPr>
              <a:t>['image',</a:t>
            </a:r>
            <a:r>
              <a:rPr lang="en-US" sz="1600" dirty="0"/>
              <a:t> </a:t>
            </a:r>
            <a:r>
              <a:rPr lang="en-US" sz="1600" dirty="0">
                <a:effectLst/>
              </a:rPr>
              <a:t>'</a:t>
            </a:r>
            <a:r>
              <a:rPr lang="en-US" sz="1600" dirty="0" err="1">
                <a:effectLst/>
              </a:rPr>
              <a:t>previewLink</a:t>
            </a:r>
            <a:r>
              <a:rPr lang="en-US" sz="1600" dirty="0">
                <a:effectLst/>
              </a:rPr>
              <a:t>','</a:t>
            </a:r>
            <a:r>
              <a:rPr lang="en-US" sz="1600" dirty="0" err="1">
                <a:effectLst/>
              </a:rPr>
              <a:t>infoLink</a:t>
            </a:r>
            <a:r>
              <a:rPr lang="en-US" sz="1600" dirty="0">
                <a:effectLst/>
              </a:rPr>
              <a:t>','</a:t>
            </a:r>
            <a:r>
              <a:rPr lang="en-US" sz="1600" dirty="0" err="1">
                <a:effectLst/>
              </a:rPr>
              <a:t>ratingsCount</a:t>
            </a:r>
            <a:r>
              <a:rPr lang="en-US" sz="1600" dirty="0">
                <a:effectLst/>
              </a:rPr>
              <a:t>'],</a:t>
            </a:r>
            <a:r>
              <a:rPr lang="en-US" sz="1600" dirty="0"/>
              <a:t> </a:t>
            </a:r>
            <a:r>
              <a:rPr lang="en-US" sz="1600" dirty="0" err="1">
                <a:effectLst/>
              </a:rPr>
              <a:t>inplace</a:t>
            </a:r>
            <a:r>
              <a:rPr lang="en-US" sz="1600" b="1" dirty="0">
                <a:effectLst/>
              </a:rPr>
              <a:t>=True</a:t>
            </a:r>
            <a:r>
              <a:rPr lang="en-US" sz="1600" dirty="0">
                <a:effectLst/>
              </a:rPr>
              <a:t>)</a:t>
            </a:r>
            <a:endParaRPr lang="en-MX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A2A20-2252-709C-86CE-7B8B81A3B8F6}"/>
              </a:ext>
            </a:extLst>
          </p:cNvPr>
          <p:cNvSpPr txBox="1"/>
          <p:nvPr/>
        </p:nvSpPr>
        <p:spPr>
          <a:xfrm>
            <a:off x="643983" y="2731482"/>
            <a:ext cx="8312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df_rating</a:t>
            </a:r>
            <a:r>
              <a:rPr lang="en-US" sz="1600" b="1" dirty="0" err="1">
                <a:effectLst/>
              </a:rPr>
              <a:t>.</a:t>
            </a:r>
            <a:r>
              <a:rPr lang="en-US" sz="1600" dirty="0" err="1">
                <a:effectLst/>
              </a:rPr>
              <a:t>drop</a:t>
            </a:r>
            <a:r>
              <a:rPr lang="en-US" sz="1600" dirty="0">
                <a:effectLst/>
              </a:rPr>
              <a:t>(columns</a:t>
            </a:r>
            <a:r>
              <a:rPr lang="en-US" sz="1600" b="1" dirty="0">
                <a:effectLst/>
              </a:rPr>
              <a:t>=</a:t>
            </a:r>
            <a:r>
              <a:rPr lang="en-US" sz="1600" dirty="0">
                <a:effectLst/>
              </a:rPr>
              <a:t>['Id',</a:t>
            </a:r>
            <a:r>
              <a:rPr lang="en-US" sz="1600" dirty="0"/>
              <a:t> </a:t>
            </a:r>
            <a:r>
              <a:rPr lang="en-US" sz="1600" dirty="0">
                <a:effectLst/>
              </a:rPr>
              <a:t>'</a:t>
            </a:r>
            <a:r>
              <a:rPr lang="en-US" sz="1600" dirty="0" err="1">
                <a:effectLst/>
              </a:rPr>
              <a:t>User_id','review</a:t>
            </a:r>
            <a:r>
              <a:rPr lang="en-US" sz="1600" dirty="0">
                <a:effectLst/>
              </a:rPr>
              <a:t>/helpfulness','</a:t>
            </a:r>
            <a:r>
              <a:rPr lang="en-US" sz="1600" dirty="0" err="1">
                <a:effectLst/>
              </a:rPr>
              <a:t>profileName</a:t>
            </a:r>
            <a:r>
              <a:rPr lang="en-US" sz="1600" dirty="0">
                <a:effectLst/>
              </a:rPr>
              <a:t>'],</a:t>
            </a:r>
            <a:r>
              <a:rPr lang="en-US" sz="1600" dirty="0"/>
              <a:t> </a:t>
            </a:r>
            <a:r>
              <a:rPr lang="en-US" sz="1600" dirty="0" err="1">
                <a:effectLst/>
              </a:rPr>
              <a:t>inplace</a:t>
            </a:r>
            <a:r>
              <a:rPr lang="en-US" sz="1600" b="1" dirty="0">
                <a:effectLst/>
              </a:rPr>
              <a:t>=True</a:t>
            </a:r>
            <a:r>
              <a:rPr lang="en-US" sz="1600" dirty="0">
                <a:effectLst/>
              </a:rPr>
              <a:t>)</a:t>
            </a:r>
            <a:endParaRPr lang="en-MX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61C47-2A56-6B8C-D974-AF50D7EF9752}"/>
              </a:ext>
            </a:extLst>
          </p:cNvPr>
          <p:cNvSpPr txBox="1"/>
          <p:nvPr/>
        </p:nvSpPr>
        <p:spPr>
          <a:xfrm>
            <a:off x="529683" y="3268154"/>
            <a:ext cx="61007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u="sng" dirty="0">
                <a:effectLst/>
              </a:rPr>
              <a:t>#Do Margin-left Books data to Rating data via 'Title' column.</a:t>
            </a:r>
            <a:r>
              <a:rPr lang="en-US" sz="1600" b="1" i="1" u="sng" dirty="0"/>
              <a:t> </a:t>
            </a:r>
            <a:endParaRPr lang="en-MX" sz="1600" b="1" i="1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D94549-AD70-4AC8-49C7-4DF9B7A1093C}"/>
              </a:ext>
            </a:extLst>
          </p:cNvPr>
          <p:cNvSpPr txBox="1"/>
          <p:nvPr/>
        </p:nvSpPr>
        <p:spPr>
          <a:xfrm>
            <a:off x="793479" y="3787965"/>
            <a:ext cx="61007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</a:rPr>
              <a:t>df</a:t>
            </a:r>
            <a:r>
              <a:rPr lang="en-US" sz="1600" b="1" dirty="0">
                <a:effectLst/>
              </a:rPr>
              <a:t>=</a:t>
            </a:r>
            <a:r>
              <a:rPr lang="en-US" sz="1600" dirty="0" err="1">
                <a:effectLst/>
              </a:rPr>
              <a:t>pd</a:t>
            </a:r>
            <a:r>
              <a:rPr lang="en-US" sz="1600" b="1" dirty="0" err="1">
                <a:effectLst/>
              </a:rPr>
              <a:t>.</a:t>
            </a:r>
            <a:r>
              <a:rPr lang="en-US" sz="1600" dirty="0" err="1">
                <a:effectLst/>
              </a:rPr>
              <a:t>merge</a:t>
            </a:r>
            <a:r>
              <a:rPr lang="en-US" sz="1600" dirty="0">
                <a:effectLst/>
              </a:rPr>
              <a:t>(</a:t>
            </a:r>
            <a:r>
              <a:rPr lang="en-US" sz="1600" dirty="0" err="1">
                <a:effectLst/>
              </a:rPr>
              <a:t>df_rating</a:t>
            </a:r>
            <a:r>
              <a:rPr lang="en-US" sz="1600" dirty="0">
                <a:effectLst/>
              </a:rPr>
              <a:t>,</a:t>
            </a:r>
            <a:r>
              <a:rPr lang="en-US" sz="1600" dirty="0"/>
              <a:t> </a:t>
            </a:r>
            <a:r>
              <a:rPr lang="en-US" sz="1600" dirty="0" err="1">
                <a:effectLst/>
              </a:rPr>
              <a:t>df_data</a:t>
            </a:r>
            <a:r>
              <a:rPr lang="en-US" sz="1600" dirty="0">
                <a:effectLst/>
              </a:rPr>
              <a:t>,</a:t>
            </a:r>
            <a:r>
              <a:rPr lang="en-US" sz="1600" dirty="0"/>
              <a:t> </a:t>
            </a:r>
            <a:r>
              <a:rPr lang="en-US" sz="1600" dirty="0">
                <a:effectLst/>
              </a:rPr>
              <a:t>on</a:t>
            </a:r>
            <a:r>
              <a:rPr lang="en-US" sz="1600" b="1" dirty="0">
                <a:effectLst/>
              </a:rPr>
              <a:t>=</a:t>
            </a:r>
            <a:r>
              <a:rPr lang="en-US" sz="1600" dirty="0">
                <a:effectLst/>
              </a:rPr>
              <a:t>'Title',</a:t>
            </a:r>
            <a:r>
              <a:rPr lang="en-US" sz="1600" dirty="0"/>
              <a:t> </a:t>
            </a:r>
            <a:r>
              <a:rPr lang="en-US" sz="1600" dirty="0">
                <a:effectLst/>
              </a:rPr>
              <a:t>how</a:t>
            </a:r>
            <a:r>
              <a:rPr lang="en-US" sz="1600" b="1" dirty="0">
                <a:effectLst/>
              </a:rPr>
              <a:t>=</a:t>
            </a:r>
            <a:r>
              <a:rPr lang="en-US" sz="1600" dirty="0">
                <a:effectLst/>
              </a:rPr>
              <a:t>'left')</a:t>
            </a:r>
            <a:endParaRPr lang="en-MX" sz="1600" dirty="0"/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C10130-BB4E-B373-B201-8B53549A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83" y="4324637"/>
            <a:ext cx="11114630" cy="216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2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4D66-B13D-83B8-45D5-72F97B15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Treating missing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5641B5-59EE-EF07-3903-22A12A164ED9}"/>
              </a:ext>
            </a:extLst>
          </p:cNvPr>
          <p:cNvSpPr txBox="1"/>
          <p:nvPr/>
        </p:nvSpPr>
        <p:spPr>
          <a:xfrm>
            <a:off x="600075" y="1690688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sng" dirty="0">
                <a:effectLst/>
              </a:rPr>
              <a:t># There were 2518829 missing values for 'Price' in 'Book ratings’.  </a:t>
            </a:r>
            <a:r>
              <a:rPr lang="en-US" i="1" u="sng" dirty="0"/>
              <a:t>Those missing values were</a:t>
            </a:r>
            <a:r>
              <a:rPr lang="en-US" i="1" u="sng" dirty="0">
                <a:effectLst/>
              </a:rPr>
              <a:t> replaced </a:t>
            </a:r>
            <a:r>
              <a:rPr lang="en-US" i="1" u="sng" dirty="0"/>
              <a:t>with the</a:t>
            </a:r>
            <a:r>
              <a:rPr lang="en-US" i="1" u="sng" dirty="0">
                <a:effectLst/>
              </a:rPr>
              <a:t> average value of 'Price'.</a:t>
            </a:r>
            <a:endParaRPr lang="en-MX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8513C-B014-BB86-D0BB-D858B2429976}"/>
              </a:ext>
            </a:extLst>
          </p:cNvPr>
          <p:cNvSpPr txBox="1"/>
          <p:nvPr/>
        </p:nvSpPr>
        <p:spPr>
          <a:xfrm>
            <a:off x="1021555" y="2504044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effectLst/>
              </a:rPr>
              <a:t>df</a:t>
            </a:r>
            <a:r>
              <a:rPr lang="en-US" dirty="0">
                <a:effectLst/>
              </a:rPr>
              <a:t>['Price']</a:t>
            </a:r>
            <a:r>
              <a:rPr lang="en-US" b="1" dirty="0">
                <a:effectLst/>
              </a:rPr>
              <a:t>=</a:t>
            </a:r>
            <a:r>
              <a:rPr lang="en-US" dirty="0" err="1">
                <a:effectLst/>
              </a:rPr>
              <a:t>df</a:t>
            </a:r>
            <a:r>
              <a:rPr lang="en-US" dirty="0">
                <a:effectLst/>
              </a:rPr>
              <a:t>['Price']</a:t>
            </a:r>
            <a:r>
              <a:rPr lang="en-US" b="1" dirty="0">
                <a:effectLst/>
              </a:rPr>
              <a:t>.</a:t>
            </a:r>
            <a:r>
              <a:rPr lang="en-US" dirty="0" err="1">
                <a:effectLst/>
              </a:rPr>
              <a:t>fillna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df</a:t>
            </a:r>
            <a:r>
              <a:rPr lang="en-US" dirty="0">
                <a:effectLst/>
              </a:rPr>
              <a:t>['Price']</a:t>
            </a:r>
            <a:r>
              <a:rPr lang="en-US" b="1" dirty="0">
                <a:effectLst/>
              </a:rPr>
              <a:t>.</a:t>
            </a:r>
            <a:r>
              <a:rPr lang="en-US" dirty="0">
                <a:effectLst/>
              </a:rPr>
              <a:t>mean())</a:t>
            </a:r>
            <a:endParaRPr lang="en-MX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3DB17-A6F4-69FA-637F-5F71FAA96DCE}"/>
              </a:ext>
            </a:extLst>
          </p:cNvPr>
          <p:cNvSpPr txBox="1"/>
          <p:nvPr/>
        </p:nvSpPr>
        <p:spPr>
          <a:xfrm>
            <a:off x="4346972" y="3384332"/>
            <a:ext cx="302180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Title                208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Price                  0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review/score           0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review/time            0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review/summary        38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review/text            8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description       640225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authors           390634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publisher         782617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 err="1">
                <a:effectLst/>
                <a:latin typeface="Arial" panose="020B0604020202020204" pitchFamily="34" charset="0"/>
              </a:rPr>
              <a:t>publishedDate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     354581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categories        551498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 err="1">
                <a:effectLst/>
                <a:latin typeface="Arial" panose="020B0604020202020204" pitchFamily="34" charset="0"/>
              </a:rPr>
              <a:t>dtype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: int64</a:t>
            </a:r>
            <a:endParaRPr lang="en-US" sz="1400" b="0" dirty="0">
              <a:effectLst/>
            </a:endParaRPr>
          </a:p>
          <a:p>
            <a:br>
              <a:rPr lang="en-US" sz="1400" dirty="0"/>
            </a:br>
            <a:endParaRPr lang="en-MX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B7CCC5-62AB-AA92-D875-C1A7ABFAAAE2}"/>
              </a:ext>
            </a:extLst>
          </p:cNvPr>
          <p:cNvSpPr/>
          <p:nvPr/>
        </p:nvSpPr>
        <p:spPr>
          <a:xfrm>
            <a:off x="4346972" y="3557588"/>
            <a:ext cx="1882378" cy="363101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B7F4D-2DF6-E62D-FC15-F7DA9B1A17E8}"/>
              </a:ext>
            </a:extLst>
          </p:cNvPr>
          <p:cNvSpPr txBox="1"/>
          <p:nvPr/>
        </p:nvSpPr>
        <p:spPr>
          <a:xfrm>
            <a:off x="6822282" y="3921106"/>
            <a:ext cx="4021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sng" dirty="0">
                <a:effectLst/>
              </a:rPr>
              <a:t>#No more missing values </a:t>
            </a:r>
            <a:r>
              <a:rPr lang="en-US" i="1" u="sng" dirty="0"/>
              <a:t>for ‘Price’</a:t>
            </a:r>
            <a:endParaRPr lang="en-MX" u="sng" dirty="0"/>
          </a:p>
        </p:txBody>
      </p:sp>
    </p:spTree>
    <p:extLst>
      <p:ext uri="{BB962C8B-B14F-4D97-AF65-F5344CB8AC3E}">
        <p14:creationId xmlns:p14="http://schemas.microsoft.com/office/powerpoint/2010/main" val="415012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1039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1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3199-455D-A90C-6891-A8712A0F63AC}"/>
              </a:ext>
            </a:extLst>
          </p:cNvPr>
          <p:cNvSpPr txBox="1"/>
          <p:nvPr/>
        </p:nvSpPr>
        <p:spPr>
          <a:xfrm>
            <a:off x="8222550" y="1122363"/>
            <a:ext cx="330813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i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The following graph shows the distribution of missing values in the data.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F11BB1-6F01-FE2F-519E-3EFCD5ED5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246" y="643467"/>
            <a:ext cx="6657220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523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A6EE6-452F-9A0F-BDFF-152282D8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550" y="1122363"/>
            <a:ext cx="3308130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the missing values were removed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C22C87-7145-DACC-212D-1A0369B05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247" y="643467"/>
            <a:ext cx="6657220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ED4CF-0D67-1296-ECBA-944481BB7ACA}"/>
              </a:ext>
            </a:extLst>
          </p:cNvPr>
          <p:cNvSpPr txBox="1"/>
          <p:nvPr/>
        </p:nvSpPr>
        <p:spPr>
          <a:xfrm>
            <a:off x="8222550" y="3629188"/>
            <a:ext cx="236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effectLst/>
              </a:rPr>
              <a:t>df</a:t>
            </a:r>
            <a:r>
              <a:rPr lang="en-US" b="1" dirty="0">
                <a:solidFill>
                  <a:schemeClr val="bg1"/>
                </a:solidFill>
                <a:effectLst/>
              </a:rPr>
              <a:t>=</a:t>
            </a:r>
            <a:r>
              <a:rPr lang="en-US" dirty="0" err="1">
                <a:solidFill>
                  <a:schemeClr val="bg1"/>
                </a:solidFill>
                <a:effectLst/>
              </a:rPr>
              <a:t>df</a:t>
            </a:r>
            <a:r>
              <a:rPr lang="en-US" b="1" dirty="0" err="1">
                <a:solidFill>
                  <a:schemeClr val="bg1"/>
                </a:solidFill>
                <a:effectLst/>
              </a:rPr>
              <a:t>.</a:t>
            </a:r>
            <a:r>
              <a:rPr lang="en-US" dirty="0" err="1">
                <a:solidFill>
                  <a:schemeClr val="bg1"/>
                </a:solidFill>
                <a:effectLst/>
              </a:rPr>
              <a:t>dropna</a:t>
            </a:r>
            <a:r>
              <a:rPr lang="en-US" dirty="0">
                <a:solidFill>
                  <a:schemeClr val="bg1"/>
                </a:solidFill>
                <a:effectLst/>
              </a:rPr>
              <a:t>()</a:t>
            </a:r>
            <a:endParaRPr lang="en-MX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D0D70-E5F9-B242-3194-1D6BCE117A7B}"/>
              </a:ext>
            </a:extLst>
          </p:cNvPr>
          <p:cNvSpPr txBox="1"/>
          <p:nvPr/>
        </p:nvSpPr>
        <p:spPr>
          <a:xfrm>
            <a:off x="8075581" y="4568709"/>
            <a:ext cx="4319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effectLst/>
              </a:rPr>
              <a:t>#As a result, 2071176 data remained. </a:t>
            </a:r>
            <a:endParaRPr lang="en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630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2056</TotalTime>
  <Words>2035</Words>
  <Application>Microsoft Macintosh PowerPoint</Application>
  <PresentationFormat>Widescreen</PresentationFormat>
  <Paragraphs>239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TimesNewRomanPSMT</vt:lpstr>
      <vt:lpstr>Tw Cen MT</vt:lpstr>
      <vt:lpstr>var(--jp-cell-prompt-font-family)</vt:lpstr>
      <vt:lpstr>var(--jp-code-font-family)</vt:lpstr>
      <vt:lpstr>Office Theme</vt:lpstr>
      <vt:lpstr>Final Project Working with Data Using  Python   </vt:lpstr>
      <vt:lpstr>Introduction</vt:lpstr>
      <vt:lpstr>Data Cleansing, Classification, and Word Clouds. </vt:lpstr>
      <vt:lpstr>Variable analysis</vt:lpstr>
      <vt:lpstr>Variable analysis</vt:lpstr>
      <vt:lpstr>Merging Data</vt:lpstr>
      <vt:lpstr>Treating missing values</vt:lpstr>
      <vt:lpstr>PowerPoint Presentation</vt:lpstr>
      <vt:lpstr>All the missing values were removed </vt:lpstr>
      <vt:lpstr>Treating outliers</vt:lpstr>
      <vt:lpstr>Treating outliers</vt:lpstr>
      <vt:lpstr>Treating outliers</vt:lpstr>
      <vt:lpstr>Treating outliers</vt:lpstr>
      <vt:lpstr>Treating outliers</vt:lpstr>
      <vt:lpstr>Generate initial analytical visualizations to understand the reviews</vt:lpstr>
      <vt:lpstr>PowerPoint Presentation</vt:lpstr>
      <vt:lpstr>PowerPoint Presentation</vt:lpstr>
      <vt:lpstr>PowerPoint Presentation</vt:lpstr>
      <vt:lpstr>PowerPoint Presentation</vt:lpstr>
      <vt:lpstr>Classifying reviews</vt:lpstr>
      <vt:lpstr>Positive and negative word clouds</vt:lpstr>
      <vt:lpstr>Positive Word Cloud</vt:lpstr>
      <vt:lpstr>Negative Word Cloud</vt:lpstr>
      <vt:lpstr>Prediction</vt:lpstr>
      <vt:lpstr>Prediction</vt:lpstr>
      <vt:lpstr>Prediction</vt:lpstr>
      <vt:lpstr>Prediction</vt:lpstr>
      <vt:lpstr>Prediction</vt:lpstr>
      <vt:lpstr>Prediction</vt:lpstr>
      <vt:lpstr>Building a multinomial logistic regression model to predict the rating of a book.</vt:lpstr>
      <vt:lpstr>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Working with Data Using  Python</dc:title>
  <dc:creator>Yarazeth Garcia</dc:creator>
  <cp:lastModifiedBy>Yarazeth Garcia</cp:lastModifiedBy>
  <cp:revision>10</cp:revision>
  <dcterms:created xsi:type="dcterms:W3CDTF">2023-02-19T07:56:50Z</dcterms:created>
  <dcterms:modified xsi:type="dcterms:W3CDTF">2023-07-20T03:38:16Z</dcterms:modified>
</cp:coreProperties>
</file>